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775" r:id="rId2"/>
    <p:sldId id="869" r:id="rId3"/>
    <p:sldId id="870" r:id="rId4"/>
    <p:sldId id="872" r:id="rId5"/>
    <p:sldId id="867" r:id="rId6"/>
    <p:sldId id="802" r:id="rId7"/>
    <p:sldId id="804" r:id="rId8"/>
    <p:sldId id="803" r:id="rId9"/>
    <p:sldId id="873" r:id="rId10"/>
    <p:sldId id="917" r:id="rId11"/>
    <p:sldId id="920" r:id="rId12"/>
    <p:sldId id="918" r:id="rId13"/>
    <p:sldId id="919" r:id="rId14"/>
    <p:sldId id="921" r:id="rId15"/>
    <p:sldId id="894" r:id="rId16"/>
    <p:sldId id="895" r:id="rId17"/>
    <p:sldId id="896" r:id="rId18"/>
    <p:sldId id="897" r:id="rId19"/>
    <p:sldId id="898" r:id="rId20"/>
    <p:sldId id="928" r:id="rId21"/>
    <p:sldId id="929" r:id="rId22"/>
    <p:sldId id="930" r:id="rId23"/>
    <p:sldId id="931" r:id="rId24"/>
    <p:sldId id="932" r:id="rId25"/>
    <p:sldId id="923" r:id="rId26"/>
    <p:sldId id="899" r:id="rId27"/>
    <p:sldId id="900" r:id="rId28"/>
    <p:sldId id="901" r:id="rId29"/>
    <p:sldId id="925" r:id="rId30"/>
    <p:sldId id="902" r:id="rId31"/>
    <p:sldId id="903" r:id="rId32"/>
    <p:sldId id="904" r:id="rId33"/>
    <p:sldId id="905" r:id="rId34"/>
    <p:sldId id="906" r:id="rId35"/>
    <p:sldId id="907" r:id="rId36"/>
    <p:sldId id="908" r:id="rId37"/>
    <p:sldId id="909" r:id="rId38"/>
    <p:sldId id="910" r:id="rId39"/>
    <p:sldId id="911" r:id="rId40"/>
    <p:sldId id="912" r:id="rId41"/>
    <p:sldId id="926" r:id="rId42"/>
    <p:sldId id="913" r:id="rId43"/>
    <p:sldId id="914" r:id="rId44"/>
    <p:sldId id="915" r:id="rId45"/>
    <p:sldId id="934" r:id="rId46"/>
    <p:sldId id="890" r:id="rId47"/>
    <p:sldId id="927" r:id="rId48"/>
    <p:sldId id="888" r:id="rId49"/>
    <p:sldId id="876" r:id="rId50"/>
    <p:sldId id="877" r:id="rId51"/>
    <p:sldId id="878" r:id="rId52"/>
    <p:sldId id="879" r:id="rId53"/>
    <p:sldId id="880" r:id="rId54"/>
    <p:sldId id="881" r:id="rId55"/>
    <p:sldId id="882" r:id="rId56"/>
    <p:sldId id="883" r:id="rId57"/>
    <p:sldId id="884" r:id="rId58"/>
    <p:sldId id="885" r:id="rId59"/>
    <p:sldId id="887" r:id="rId60"/>
    <p:sldId id="886" r:id="rId61"/>
    <p:sldId id="933" r:id="rId62"/>
    <p:sldId id="874" r:id="rId63"/>
    <p:sldId id="875" r:id="rId64"/>
    <p:sldId id="935" r:id="rId65"/>
    <p:sldId id="936" r:id="rId66"/>
    <p:sldId id="937" r:id="rId67"/>
    <p:sldId id="938" r:id="rId68"/>
    <p:sldId id="939" r:id="rId69"/>
  </p:sldIdLst>
  <p:sldSz cx="9144000" cy="6858000" type="screen4x3"/>
  <p:notesSz cx="9283700" cy="6985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944">
          <p15:clr>
            <a:srgbClr val="A4A3A4"/>
          </p15:clr>
        </p15:guide>
        <p15:guide id="2" pos="5568">
          <p15:clr>
            <a:srgbClr val="A4A3A4"/>
          </p15:clr>
        </p15:guide>
      </p15:sldGuideLst>
    </p:ext>
    <p:ext uri="{2D200454-40CA-4A62-9FC3-DE9A4176ACB9}">
      <p15:notesGuideLst xmlns:p15="http://schemas.microsoft.com/office/powerpoint/2012/main">
        <p15:guide id="1" orient="horz" pos="2200">
          <p15:clr>
            <a:srgbClr val="A4A3A4"/>
          </p15:clr>
        </p15:guide>
        <p15:guide id="2" pos="29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0000FF"/>
    <a:srgbClr val="FFFF99"/>
    <a:srgbClr val="DED9B7"/>
    <a:srgbClr val="960000"/>
    <a:srgbClr val="99FF33"/>
    <a:srgbClr val="C1B778"/>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2" autoAdjust="0"/>
    <p:restoredTop sz="94422" autoAdjust="0"/>
  </p:normalViewPr>
  <p:slideViewPr>
    <p:cSldViewPr snapToObjects="1">
      <p:cViewPr varScale="1">
        <p:scale>
          <a:sx n="121" d="100"/>
          <a:sy n="121" d="100"/>
        </p:scale>
        <p:origin x="2208" y="168"/>
      </p:cViewPr>
      <p:guideLst>
        <p:guide orient="horz" pos="2944"/>
        <p:guide pos="5568"/>
      </p:guideLst>
    </p:cSldViewPr>
  </p:slideViewPr>
  <p:notesTextViewPr>
    <p:cViewPr>
      <p:scale>
        <a:sx n="100" d="100"/>
        <a:sy n="100" d="100"/>
      </p:scale>
      <p:origin x="0" y="0"/>
    </p:cViewPr>
  </p:notesTextViewPr>
  <p:sorterViewPr>
    <p:cViewPr>
      <p:scale>
        <a:sx n="100" d="100"/>
        <a:sy n="100" d="100"/>
      </p:scale>
      <p:origin x="0" y="4687"/>
    </p:cViewPr>
  </p:sorterViewPr>
  <p:notesViewPr>
    <p:cSldViewPr snapToObjects="1">
      <p:cViewPr varScale="1">
        <p:scale>
          <a:sx n="47" d="100"/>
          <a:sy n="47" d="100"/>
        </p:scale>
        <p:origin x="-1711" y="-58"/>
      </p:cViewPr>
      <p:guideLst>
        <p:guide orient="horz" pos="2200"/>
        <p:guide pos="29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7" cy="3492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5258615" y="0"/>
            <a:ext cx="4022937" cy="349250"/>
          </a:xfrm>
          <a:prstGeom prst="rect">
            <a:avLst/>
          </a:prstGeom>
        </p:spPr>
        <p:txBody>
          <a:bodyPr vert="horz" lIns="92958" tIns="46479" rIns="92958" bIns="46479" rtlCol="0"/>
          <a:lstStyle>
            <a:lvl1pPr algn="r">
              <a:defRPr sz="1200"/>
            </a:lvl1pPr>
          </a:lstStyle>
          <a:p>
            <a:fld id="{53E900B7-2981-4D74-994F-BF7F6E666201}" type="datetimeFigureOut">
              <a:rPr lang="en-US" smtClean="0"/>
              <a:t>5/22/19</a:t>
            </a:fld>
            <a:endParaRPr lang="en-US"/>
          </a:p>
        </p:txBody>
      </p:sp>
      <p:sp>
        <p:nvSpPr>
          <p:cNvPr id="4" name="Footer Placeholder 3"/>
          <p:cNvSpPr>
            <a:spLocks noGrp="1"/>
          </p:cNvSpPr>
          <p:nvPr>
            <p:ph type="ftr" sz="quarter" idx="2"/>
          </p:nvPr>
        </p:nvSpPr>
        <p:spPr>
          <a:xfrm>
            <a:off x="0" y="6634538"/>
            <a:ext cx="4022937" cy="349250"/>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5258615" y="6634538"/>
            <a:ext cx="4022937" cy="349250"/>
          </a:xfrm>
          <a:prstGeom prst="rect">
            <a:avLst/>
          </a:prstGeom>
        </p:spPr>
        <p:txBody>
          <a:bodyPr vert="horz" lIns="92958" tIns="46479" rIns="92958" bIns="46479" rtlCol="0" anchor="b"/>
          <a:lstStyle>
            <a:lvl1pPr algn="r">
              <a:defRPr sz="1200"/>
            </a:lvl1pPr>
          </a:lstStyle>
          <a:p>
            <a:fld id="{0B0C2A28-EEFE-4FF3-977A-EFBA9E380643}" type="slidenum">
              <a:rPr lang="en-US" smtClean="0"/>
              <a:t>‹#›</a:t>
            </a:fld>
            <a:endParaRPr lang="en-US"/>
          </a:p>
        </p:txBody>
      </p:sp>
    </p:spTree>
    <p:extLst>
      <p:ext uri="{BB962C8B-B14F-4D97-AF65-F5344CB8AC3E}">
        <p14:creationId xmlns:p14="http://schemas.microsoft.com/office/powerpoint/2010/main" val="3758309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defRPr sz="1200">
                <a:latin typeface="Arial" charset="0"/>
              </a:defRPr>
            </a:lvl1pPr>
          </a:lstStyle>
          <a:p>
            <a:pPr>
              <a:defRPr/>
            </a:pPr>
            <a:endParaRPr lang="en-US"/>
          </a:p>
        </p:txBody>
      </p:sp>
      <p:sp>
        <p:nvSpPr>
          <p:cNvPr id="59395" name="Rectangle 3"/>
          <p:cNvSpPr>
            <a:spLocks noGrp="1" noChangeArrowheads="1"/>
          </p:cNvSpPr>
          <p:nvPr>
            <p:ph type="dt" idx="1"/>
          </p:nvPr>
        </p:nvSpPr>
        <p:spPr bwMode="auto">
          <a:xfrm>
            <a:off x="5258615" y="0"/>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lgn="r">
              <a:defRPr sz="1200">
                <a:latin typeface="Arial" charset="0"/>
              </a:defRPr>
            </a:lvl1pPr>
          </a:lstStyle>
          <a:p>
            <a:pPr>
              <a:defRPr/>
            </a:pPr>
            <a:fld id="{10C61A07-28D7-4F09-9702-0F4188054F06}" type="datetimeFigureOut">
              <a:rPr lang="en-US"/>
              <a:pPr>
                <a:defRPr/>
              </a:pPr>
              <a:t>5/22/19</a:t>
            </a:fld>
            <a:endParaRPr lang="en-US"/>
          </a:p>
        </p:txBody>
      </p:sp>
      <p:sp>
        <p:nvSpPr>
          <p:cNvPr id="60420" name="Rectangle 4"/>
          <p:cNvSpPr>
            <a:spLocks noGrp="1" noRot="1" noChangeAspect="1" noChangeArrowheads="1" noTextEdit="1"/>
          </p:cNvSpPr>
          <p:nvPr>
            <p:ph type="sldImg" idx="2"/>
          </p:nvPr>
        </p:nvSpPr>
        <p:spPr bwMode="auto">
          <a:xfrm>
            <a:off x="2895600" y="523875"/>
            <a:ext cx="3492500" cy="26193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928370" y="3317875"/>
            <a:ext cx="742696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9398" name="Rectangle 6"/>
          <p:cNvSpPr>
            <a:spLocks noGrp="1" noChangeArrowheads="1"/>
          </p:cNvSpPr>
          <p:nvPr>
            <p:ph type="ftr" sz="quarter" idx="4"/>
          </p:nvPr>
        </p:nvSpPr>
        <p:spPr bwMode="auto">
          <a:xfrm>
            <a:off x="0" y="6634538"/>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defRPr sz="1200">
                <a:latin typeface="Arial" charset="0"/>
              </a:defRPr>
            </a:lvl1pPr>
          </a:lstStyle>
          <a:p>
            <a:pPr>
              <a:defRPr/>
            </a:pPr>
            <a:endParaRPr lang="en-US"/>
          </a:p>
        </p:txBody>
      </p:sp>
      <p:sp>
        <p:nvSpPr>
          <p:cNvPr id="59399" name="Rectangle 7"/>
          <p:cNvSpPr>
            <a:spLocks noGrp="1" noChangeArrowheads="1"/>
          </p:cNvSpPr>
          <p:nvPr>
            <p:ph type="sldNum" sz="quarter" idx="5"/>
          </p:nvPr>
        </p:nvSpPr>
        <p:spPr bwMode="auto">
          <a:xfrm>
            <a:off x="5258615" y="6634538"/>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lgn="r">
              <a:defRPr sz="1200">
                <a:latin typeface="Arial" charset="0"/>
              </a:defRPr>
            </a:lvl1pPr>
          </a:lstStyle>
          <a:p>
            <a:pPr>
              <a:defRPr/>
            </a:pPr>
            <a:fld id="{7D3CBC73-C2A9-4DD7-952D-12BB5FF1481C}" type="slidenum">
              <a:rPr lang="en-US"/>
              <a:pPr>
                <a:defRPr/>
              </a:pPr>
              <a:t>‹#›</a:t>
            </a:fld>
            <a:endParaRPr lang="en-US"/>
          </a:p>
        </p:txBody>
      </p:sp>
    </p:spTree>
    <p:extLst>
      <p:ext uri="{BB962C8B-B14F-4D97-AF65-F5344CB8AC3E}">
        <p14:creationId xmlns:p14="http://schemas.microsoft.com/office/powerpoint/2010/main" val="2120219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Abt8aAB-Dr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cups.cs.cmu.edu/soups/2007/proceedings/p88_sheng.pdf"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oi.acm.org/10.1145/1357054.1357219"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Video </a:t>
            </a:r>
            <a:r>
              <a:rPr lang="en-US"/>
              <a:t>to preload: </a:t>
            </a:r>
            <a:r>
              <a:rPr lang="en-US" sz="1200">
                <a:hlinkClick r:id="rId3"/>
              </a:rPr>
              <a:t>https://www.youtube.com/watch?v=Abt8aAB-Dr0</a:t>
            </a:r>
            <a:r>
              <a:rPr lang="en-US" sz="1200"/>
              <a:t> </a:t>
            </a: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a:t>
            </a:fld>
            <a:endParaRPr lang="en-US"/>
          </a:p>
        </p:txBody>
      </p:sp>
    </p:spTree>
    <p:extLst>
      <p:ext uri="{BB962C8B-B14F-4D97-AF65-F5344CB8AC3E}">
        <p14:creationId xmlns:p14="http://schemas.microsoft.com/office/powerpoint/2010/main" val="1679323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6EFF0689-9B11-4C41-9AD2-18E107815CC9}" type="slidenum">
              <a:rPr lang="en-US"/>
              <a:pPr eaLnBrk="1" hangingPunct="1"/>
              <a:t>23</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buFontTx/>
              <a:buChar char="-"/>
            </a:pPr>
            <a:r>
              <a:rPr lang="en-US" dirty="0"/>
              <a:t>THE USER WILL SEE THIS INTERVENTION… WHICH TELLS THEM HOW TO AVOID FALLING FROM PHISHING EMAILS… I WILL DESCRIBE IN DETAIL WHAT INFORMATION IS IN THIS INTERVENTION IN A COUPLE OF MINUTES.</a:t>
            </a:r>
          </a:p>
          <a:p>
            <a:pPr defTabSz="457200" eaLnBrk="1" hangingPunct="1">
              <a:buFontTx/>
              <a:buChar char="-"/>
            </a:pPr>
            <a:r>
              <a:rPr lang="en-US" dirty="0"/>
              <a:t>You have the printout of this intervention…  </a:t>
            </a:r>
          </a:p>
          <a:p>
            <a:pPr defTabSz="457200" eaLnBrk="1" hangingPunct="1"/>
            <a:endParaRPr lang="en-US" dirty="0"/>
          </a:p>
          <a:p>
            <a:pPr defTabSz="457200" eaLnBrk="1" hangingPunct="1">
              <a:spcBef>
                <a:spcPct val="0"/>
              </a:spcBef>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B7E6678-F055-4BC1-ABE5-CD49148F891B}" type="slidenum">
              <a:rPr lang="en-US"/>
              <a:pPr eaLnBrk="1" hangingPunct="1"/>
              <a:t>24</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buFontTx/>
              <a:buChar char="-"/>
            </a:pPr>
            <a:r>
              <a:rPr lang="en-US" dirty="0"/>
              <a:t>THE USER WILL SEE THIS INTERVENTION… WHICH TELLS THEM HOW TO AVOID FALLING FROM PHISHING EMAILS… I WILL DESCRIBE IN DETAIL WHAT INFORMATION IS IN THIS INTERVENTION IN A COUPLE OF MINUTES.</a:t>
            </a:r>
          </a:p>
          <a:p>
            <a:pPr defTabSz="457200" eaLnBrk="1" hangingPunct="1">
              <a:buFontTx/>
              <a:buChar char="-"/>
            </a:pPr>
            <a:r>
              <a:rPr lang="en-US" dirty="0"/>
              <a:t>You have the printout of this intervention…  </a:t>
            </a:r>
          </a:p>
          <a:p>
            <a:pPr defTabSz="457200" eaLnBrk="1" hangingPunct="1"/>
            <a:endParaRPr lang="en-US" dirty="0"/>
          </a:p>
          <a:p>
            <a:pPr defTabSz="457200" eaLnBrk="1" hangingPunct="1">
              <a:spcBef>
                <a:spcPct val="0"/>
              </a:spcBef>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05FBAAF4-D826-4565-9781-184C78F42FF0}" type="slidenum">
              <a:rPr lang="en-US"/>
              <a:pPr eaLnBrk="1" hangingPunct="1"/>
              <a:t>25</a:t>
            </a:fld>
            <a:endParaRPr lang="en-US"/>
          </a:p>
        </p:txBody>
      </p:sp>
      <p:sp>
        <p:nvSpPr>
          <p:cNvPr id="7" name="Rectangle 7"/>
          <p:cNvSpPr txBox="1">
            <a:spLocks noGrp="1" noChangeArrowheads="1"/>
          </p:cNvSpPr>
          <p:nvPr/>
        </p:nvSpPr>
        <p:spPr>
          <a:xfrm>
            <a:off x="5258615" y="6634538"/>
            <a:ext cx="4022937" cy="349250"/>
          </a:xfrm>
          <a:prstGeom prst="rect">
            <a:avLst/>
          </a:prstGeom>
          <a:noFill/>
        </p:spPr>
        <p:txBody>
          <a:bodyPr anchor="b"/>
          <a:lstStyle>
            <a:lvl1pPr defTabSz="457200" eaLnBrk="0" hangingPunct="0">
              <a:defRPr>
                <a:solidFill>
                  <a:schemeClr val="tx1"/>
                </a:solidFill>
                <a:latin typeface="Arial" charset="0"/>
              </a:defRPr>
            </a:lvl1pPr>
            <a:lvl2pPr marL="742950" indent="-285750" defTabSz="457200" eaLnBrk="0" hangingPunct="0">
              <a:defRPr>
                <a:solidFill>
                  <a:schemeClr val="tx1"/>
                </a:solidFill>
                <a:latin typeface="Arial" charset="0"/>
              </a:defRPr>
            </a:lvl2pPr>
            <a:lvl3pPr marL="1143000" indent="-228600" defTabSz="457200" eaLnBrk="0" hangingPunct="0">
              <a:defRPr>
                <a:solidFill>
                  <a:schemeClr val="tx1"/>
                </a:solidFill>
                <a:latin typeface="Arial" charset="0"/>
              </a:defRPr>
            </a:lvl3pPr>
            <a:lvl4pPr marL="1600200" indent="-228600" defTabSz="457200" eaLnBrk="0" hangingPunct="0">
              <a:defRPr>
                <a:solidFill>
                  <a:schemeClr val="tx1"/>
                </a:solidFill>
                <a:latin typeface="Arial" charset="0"/>
              </a:defRPr>
            </a:lvl4pPr>
            <a:lvl5pPr marL="2057400" indent="-228600" defTabSz="457200" eaLnBrk="0" hangingPunct="0">
              <a:defRPr>
                <a:solidFill>
                  <a:schemeClr val="tx1"/>
                </a:solidFill>
                <a:latin typeface="Arial" charset="0"/>
              </a:defRPr>
            </a:lvl5pPr>
            <a:lvl6pPr marL="2514600" indent="-228600" algn="r" defTabSz="457200" eaLnBrk="0" fontAlgn="base" hangingPunct="0">
              <a:spcBef>
                <a:spcPct val="0"/>
              </a:spcBef>
              <a:spcAft>
                <a:spcPct val="0"/>
              </a:spcAft>
              <a:defRPr>
                <a:solidFill>
                  <a:schemeClr val="tx1"/>
                </a:solidFill>
                <a:latin typeface="Arial" charset="0"/>
              </a:defRPr>
            </a:lvl6pPr>
            <a:lvl7pPr marL="2971800" indent="-228600" algn="r" defTabSz="457200" eaLnBrk="0" fontAlgn="base" hangingPunct="0">
              <a:spcBef>
                <a:spcPct val="0"/>
              </a:spcBef>
              <a:spcAft>
                <a:spcPct val="0"/>
              </a:spcAft>
              <a:defRPr>
                <a:solidFill>
                  <a:schemeClr val="tx1"/>
                </a:solidFill>
                <a:latin typeface="Arial" charset="0"/>
              </a:defRPr>
            </a:lvl7pPr>
            <a:lvl8pPr marL="3429000" indent="-228600" algn="r" defTabSz="457200" eaLnBrk="0" fontAlgn="base" hangingPunct="0">
              <a:spcBef>
                <a:spcPct val="0"/>
              </a:spcBef>
              <a:spcAft>
                <a:spcPct val="0"/>
              </a:spcAft>
              <a:defRPr>
                <a:solidFill>
                  <a:schemeClr val="tx1"/>
                </a:solidFill>
                <a:latin typeface="Arial" charset="0"/>
              </a:defRPr>
            </a:lvl8pPr>
            <a:lvl9pPr marL="3886200" indent="-228600" algn="r" defTabSz="457200" eaLnBrk="0" fontAlgn="base" hangingPunct="0">
              <a:spcBef>
                <a:spcPct val="0"/>
              </a:spcBef>
              <a:spcAft>
                <a:spcPct val="0"/>
              </a:spcAft>
              <a:defRPr>
                <a:solidFill>
                  <a:schemeClr val="tx1"/>
                </a:solidFill>
                <a:latin typeface="Arial" charset="0"/>
              </a:defRPr>
            </a:lvl9pPr>
          </a:lstStyle>
          <a:p>
            <a:pPr eaLnBrk="1" hangingPunct="1"/>
            <a:fld id="{A2AE038D-3907-4C92-B5BC-5FC9E34E1690}" type="slidenum">
              <a:rPr lang="en-US" sz="1200">
                <a:latin typeface="Calibri" pitchFamily="34" charset="0"/>
              </a:rPr>
              <a:pPr eaLnBrk="1" hangingPunct="1"/>
              <a:t>25</a:t>
            </a:fld>
            <a:endParaRPr lang="en-US" sz="1200" dirty="0">
              <a:latin typeface="Calibri" pitchFamily="34"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spcBef>
                <a:spcPct val="0"/>
              </a:spcBef>
            </a:pPr>
            <a:endParaRPr lang="en-US" sz="24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5F9530C1-4ACB-4A5F-AA08-1A5ACB1C1A5F}" type="slidenum">
              <a:rPr lang="en-US"/>
              <a:pPr eaLnBrk="1" hangingPunct="1"/>
              <a:t>26</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r>
              <a:rPr lang="en-US" sz="900" dirty="0"/>
              <a:t>P. </a:t>
            </a:r>
            <a:r>
              <a:rPr lang="en-US" sz="900" dirty="0" err="1"/>
              <a:t>Kumaraguru</a:t>
            </a:r>
            <a:r>
              <a:rPr lang="en-US" sz="900" dirty="0"/>
              <a:t> et al. </a:t>
            </a:r>
            <a:r>
              <a:rPr lang="en-US" sz="900" b="1" dirty="0"/>
              <a:t>Protecting People from Phishing: The Design and Evaluation of an Embedded Training Email System.</a:t>
            </a:r>
            <a:r>
              <a:rPr lang="en-US" sz="900" dirty="0"/>
              <a:t> CHI 2007.</a:t>
            </a:r>
          </a:p>
          <a:p>
            <a:pPr eaLnBrk="1" hangingPunct="1"/>
            <a:endParaRPr lang="en-US" sz="600" dirty="0"/>
          </a:p>
          <a:p>
            <a:pPr eaLnBrk="1" hangingPunct="1"/>
            <a:r>
              <a:rPr lang="en-US" sz="900" dirty="0"/>
              <a:t>P. </a:t>
            </a:r>
            <a:r>
              <a:rPr lang="en-US" sz="900" dirty="0" err="1"/>
              <a:t>Kumaraguru</a:t>
            </a:r>
            <a:r>
              <a:rPr lang="en-US" sz="900" dirty="0"/>
              <a:t> et al. </a:t>
            </a:r>
            <a:r>
              <a:rPr lang="en-US" sz="900" b="1" dirty="0"/>
              <a:t>Getting Users to Pay Attention to Anti-Phishing Education: Evaluation of Retention and Transfer</a:t>
            </a:r>
            <a:r>
              <a:rPr lang="en-US" sz="900" dirty="0"/>
              <a:t>. </a:t>
            </a:r>
            <a:r>
              <a:rPr lang="en-US" sz="900" dirty="0" err="1"/>
              <a:t>eCrime</a:t>
            </a:r>
            <a:r>
              <a:rPr lang="en-US" sz="900" dirty="0"/>
              <a:t> 2007. </a:t>
            </a:r>
            <a:endParaRPr lang="en-US" dirty="0"/>
          </a:p>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652C8EBD-2CB2-4703-B298-E6CF91AC41F6}" type="slidenum">
              <a:rPr lang="en-US"/>
              <a:pPr eaLnBrk="1" hangingPunct="1"/>
              <a:t>27</a:t>
            </a:fld>
            <a:endParaRPr lang="en-US"/>
          </a:p>
        </p:txBody>
      </p:sp>
      <p:sp>
        <p:nvSpPr>
          <p:cNvPr id="78851" name="Slide Image Placeholder 1"/>
          <p:cNvSpPr>
            <a:spLocks noGrp="1" noRot="1" noChangeAspect="1" noTextEdit="1"/>
          </p:cNvSpPr>
          <p:nvPr>
            <p:ph type="sldImg"/>
          </p:nvPr>
        </p:nvSpPr>
        <p:spPr>
          <a:ln/>
        </p:spPr>
      </p:sp>
      <p:sp>
        <p:nvSpPr>
          <p:cNvPr id="78852" name="Notes Placeholder 2"/>
          <p:cNvSpPr>
            <a:spLocks noGrp="1"/>
          </p:cNvSpPr>
          <p:nvPr>
            <p:ph type="body" idx="1"/>
          </p:nvPr>
        </p:nvSpPr>
        <p:spPr>
          <a:noFill/>
        </p:spPr>
        <p:txBody>
          <a:bodyPr/>
          <a:lstStyle/>
          <a:p>
            <a:pPr defTabSz="457200" eaLnBrk="1" hangingPunct="1">
              <a:buFontTx/>
              <a:buChar char="-"/>
            </a:pPr>
            <a:r>
              <a:rPr lang="en-US" dirty="0"/>
              <a:t>TO ADDRESS SOME OF THE LIMITATIONS IN THIS STUDY, I AM CURRENTLY DOING THIS EXCITING STUDY AMONG CMU STUDENTS/FACULTY/STAFF WHERE I AM PHISHING THEM FOR THE LAST 4 WEEKS… </a:t>
            </a:r>
          </a:p>
          <a:p>
            <a:pPr defTabSz="457200" eaLnBrk="1" hangingPunct="1">
              <a:buFontTx/>
              <a:buChar char="-"/>
            </a:pPr>
            <a:r>
              <a:rPr lang="en-US" dirty="0"/>
              <a:t>I WAS INTERESTED IN STUDYING LONG TERM RETENTION .. MORE THAN 1 WEEK.. SO IN THIS STUDY WE ARE STUDYING 4 WEEK RETENTION.. </a:t>
            </a:r>
          </a:p>
          <a:p>
            <a:pPr defTabSz="457200" eaLnBrk="1" hangingPunct="1">
              <a:buFontTx/>
              <a:buChar char="-"/>
            </a:pPr>
            <a:r>
              <a:rPr lang="en-US" dirty="0"/>
              <a:t>IN PREVIOUS STUDY WE STUDIED 1 TRAINING MATERIAL… HERE WE ARE STUDYING 2 MESSAGES… </a:t>
            </a:r>
          </a:p>
          <a:p>
            <a:pPr defTabSz="457200" eaLnBrk="1" hangingPunct="1">
              <a:buFontTx/>
              <a:buChar char="-"/>
            </a:pPr>
            <a:r>
              <a:rPr lang="en-US" dirty="0"/>
              <a:t>THIS STUDY IS REALLY IN THE WILD AND WE ARE COLLECTING LOT OF DATA…. I M STILL IN THE DATA COLLECTION MODE IN A FEW WEEKS, I SHOULD HAVE SOME RESULTS FROM THIS STUDY… </a:t>
            </a:r>
          </a:p>
        </p:txBody>
      </p:sp>
      <p:sp>
        <p:nvSpPr>
          <p:cNvPr id="4" name="Slide Number Placeholder 3"/>
          <p:cNvSpPr txBox="1">
            <a:spLocks noGrp="1"/>
          </p:cNvSpPr>
          <p:nvPr/>
        </p:nvSpPr>
        <p:spPr>
          <a:xfrm>
            <a:off x="5258615" y="6634538"/>
            <a:ext cx="4022937" cy="349250"/>
          </a:xfrm>
          <a:prstGeom prst="rect">
            <a:avLst/>
          </a:prstGeom>
          <a:noFill/>
        </p:spPr>
        <p:txBody>
          <a:bodyPr anchor="b"/>
          <a:lstStyle>
            <a:lvl1pPr defTabSz="457200" eaLnBrk="0" hangingPunct="0">
              <a:defRPr>
                <a:solidFill>
                  <a:schemeClr val="tx1"/>
                </a:solidFill>
                <a:latin typeface="Arial" charset="0"/>
              </a:defRPr>
            </a:lvl1pPr>
            <a:lvl2pPr marL="742950" indent="-285750" defTabSz="457200" eaLnBrk="0" hangingPunct="0">
              <a:defRPr>
                <a:solidFill>
                  <a:schemeClr val="tx1"/>
                </a:solidFill>
                <a:latin typeface="Arial" charset="0"/>
              </a:defRPr>
            </a:lvl2pPr>
            <a:lvl3pPr marL="1143000" indent="-228600" defTabSz="457200" eaLnBrk="0" hangingPunct="0">
              <a:defRPr>
                <a:solidFill>
                  <a:schemeClr val="tx1"/>
                </a:solidFill>
                <a:latin typeface="Arial" charset="0"/>
              </a:defRPr>
            </a:lvl3pPr>
            <a:lvl4pPr marL="1600200" indent="-228600" defTabSz="457200" eaLnBrk="0" hangingPunct="0">
              <a:defRPr>
                <a:solidFill>
                  <a:schemeClr val="tx1"/>
                </a:solidFill>
                <a:latin typeface="Arial" charset="0"/>
              </a:defRPr>
            </a:lvl4pPr>
            <a:lvl5pPr marL="2057400" indent="-228600" defTabSz="457200" eaLnBrk="0" hangingPunct="0">
              <a:defRPr>
                <a:solidFill>
                  <a:schemeClr val="tx1"/>
                </a:solidFill>
                <a:latin typeface="Arial" charset="0"/>
              </a:defRPr>
            </a:lvl5pPr>
            <a:lvl6pPr marL="2514600" indent="-228600" algn="r" defTabSz="457200" eaLnBrk="0" fontAlgn="base" hangingPunct="0">
              <a:spcBef>
                <a:spcPct val="0"/>
              </a:spcBef>
              <a:spcAft>
                <a:spcPct val="0"/>
              </a:spcAft>
              <a:defRPr>
                <a:solidFill>
                  <a:schemeClr val="tx1"/>
                </a:solidFill>
                <a:latin typeface="Arial" charset="0"/>
              </a:defRPr>
            </a:lvl6pPr>
            <a:lvl7pPr marL="2971800" indent="-228600" algn="r" defTabSz="457200" eaLnBrk="0" fontAlgn="base" hangingPunct="0">
              <a:spcBef>
                <a:spcPct val="0"/>
              </a:spcBef>
              <a:spcAft>
                <a:spcPct val="0"/>
              </a:spcAft>
              <a:defRPr>
                <a:solidFill>
                  <a:schemeClr val="tx1"/>
                </a:solidFill>
                <a:latin typeface="Arial" charset="0"/>
              </a:defRPr>
            </a:lvl7pPr>
            <a:lvl8pPr marL="3429000" indent="-228600" algn="r" defTabSz="457200" eaLnBrk="0" fontAlgn="base" hangingPunct="0">
              <a:spcBef>
                <a:spcPct val="0"/>
              </a:spcBef>
              <a:spcAft>
                <a:spcPct val="0"/>
              </a:spcAft>
              <a:defRPr>
                <a:solidFill>
                  <a:schemeClr val="tx1"/>
                </a:solidFill>
                <a:latin typeface="Arial" charset="0"/>
              </a:defRPr>
            </a:lvl8pPr>
            <a:lvl9pPr marL="3886200" indent="-228600" algn="r" defTabSz="457200" eaLnBrk="0" fontAlgn="base" hangingPunct="0">
              <a:spcBef>
                <a:spcPct val="0"/>
              </a:spcBef>
              <a:spcAft>
                <a:spcPct val="0"/>
              </a:spcAft>
              <a:defRPr>
                <a:solidFill>
                  <a:schemeClr val="tx1"/>
                </a:solidFill>
                <a:latin typeface="Arial" charset="0"/>
              </a:defRPr>
            </a:lvl9pPr>
          </a:lstStyle>
          <a:p>
            <a:pPr eaLnBrk="1" hangingPunct="1"/>
            <a:fld id="{8C270A08-9C3F-4B51-9095-8A79C0BDB2FA}" type="slidenum">
              <a:rPr lang="en-US" sz="1200">
                <a:latin typeface="Calibri" pitchFamily="34" charset="0"/>
              </a:rPr>
              <a:pPr eaLnBrk="1" hangingPunct="1"/>
              <a:t>27</a:t>
            </a:fld>
            <a:endParaRPr lang="en-US" sz="1200" dirty="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72AF868B-9C75-4AEF-AE25-6E535BD38ADC}" type="slidenum">
              <a:rPr lang="en-US"/>
              <a:pPr eaLnBrk="1" hangingPunct="1"/>
              <a:t>28</a:t>
            </a:fld>
            <a:endParaRPr lang="en-US"/>
          </a:p>
        </p:txBody>
      </p:sp>
      <p:sp>
        <p:nvSpPr>
          <p:cNvPr id="79875" name="Slide Image Placeholder 1"/>
          <p:cNvSpPr>
            <a:spLocks noGrp="1" noRot="1" noChangeAspect="1" noTextEdit="1"/>
          </p:cNvSpPr>
          <p:nvPr>
            <p:ph type="sldImg"/>
          </p:nvPr>
        </p:nvSpPr>
        <p:spPr>
          <a:ln/>
        </p:spPr>
      </p:sp>
      <p:sp>
        <p:nvSpPr>
          <p:cNvPr id="79876" name="Notes Placeholder 2"/>
          <p:cNvSpPr>
            <a:spLocks noGrp="1"/>
          </p:cNvSpPr>
          <p:nvPr>
            <p:ph type="body" idx="1"/>
          </p:nvPr>
        </p:nvSpPr>
        <p:spPr>
          <a:noFill/>
        </p:spPr>
        <p:txBody>
          <a:bodyPr/>
          <a:lstStyle/>
          <a:p>
            <a:pPr defTabSz="457200" eaLnBrk="1" hangingPunct="1">
              <a:buFontTx/>
              <a:buChar char="-"/>
            </a:pPr>
            <a:r>
              <a:rPr lang="en-US" dirty="0"/>
              <a:t>Spear phishing emails are </a:t>
            </a:r>
            <a:r>
              <a:rPr lang="en-US" dirty="0" err="1"/>
              <a:t>targetted</a:t>
            </a:r>
            <a:r>
              <a:rPr lang="en-US" dirty="0"/>
              <a:t> phishing emails</a:t>
            </a:r>
          </a:p>
          <a:p>
            <a:pPr defTabSz="457200" eaLnBrk="1" hangingPunct="1"/>
            <a:r>
              <a:rPr lang="en-US" dirty="0"/>
              <a:t>COLLECTING VARIETY OF INFORMATION (HR, COMPLAINTS THAT ARE BEING LOGGED TO HELP CENTERS AND ISO)</a:t>
            </a:r>
          </a:p>
          <a:p>
            <a:pPr defTabSz="457200" eaLnBrk="1" hangingPunct="1">
              <a:buFontTx/>
              <a:buChar char="-"/>
            </a:pPr>
            <a:r>
              <a:rPr lang="en-US" dirty="0"/>
              <a:t>COUNTERBALANCING THE EMAILS </a:t>
            </a:r>
          </a:p>
          <a:p>
            <a:pPr defTabSz="457200" eaLnBrk="1" hangingPunct="1">
              <a:buFontTx/>
              <a:buChar char="-"/>
            </a:pPr>
            <a:r>
              <a:rPr lang="en-US" dirty="0"/>
              <a:t>COLLECTING DATA FOR LEGITIMATE EMAILS TO SEE WHETHER TRAIING INCREASES CONCERN  </a:t>
            </a:r>
          </a:p>
          <a:p>
            <a:pPr defTabSz="457200" eaLnBrk="1" hangingPunct="1">
              <a:buFontTx/>
              <a:buChar char="-"/>
            </a:pPr>
            <a:endParaRPr lang="en-US" dirty="0"/>
          </a:p>
        </p:txBody>
      </p:sp>
      <p:sp>
        <p:nvSpPr>
          <p:cNvPr id="4" name="Slide Number Placeholder 3"/>
          <p:cNvSpPr txBox="1">
            <a:spLocks noGrp="1"/>
          </p:cNvSpPr>
          <p:nvPr/>
        </p:nvSpPr>
        <p:spPr>
          <a:xfrm>
            <a:off x="5258615" y="6634538"/>
            <a:ext cx="4022937" cy="349250"/>
          </a:xfrm>
          <a:prstGeom prst="rect">
            <a:avLst/>
          </a:prstGeom>
          <a:noFill/>
        </p:spPr>
        <p:txBody>
          <a:bodyPr anchor="b"/>
          <a:lstStyle>
            <a:lvl1pPr defTabSz="457200" eaLnBrk="0" hangingPunct="0">
              <a:defRPr>
                <a:solidFill>
                  <a:schemeClr val="tx1"/>
                </a:solidFill>
                <a:latin typeface="Arial" charset="0"/>
              </a:defRPr>
            </a:lvl1pPr>
            <a:lvl2pPr marL="742950" indent="-285750" defTabSz="457200" eaLnBrk="0" hangingPunct="0">
              <a:defRPr>
                <a:solidFill>
                  <a:schemeClr val="tx1"/>
                </a:solidFill>
                <a:latin typeface="Arial" charset="0"/>
              </a:defRPr>
            </a:lvl2pPr>
            <a:lvl3pPr marL="1143000" indent="-228600" defTabSz="457200" eaLnBrk="0" hangingPunct="0">
              <a:defRPr>
                <a:solidFill>
                  <a:schemeClr val="tx1"/>
                </a:solidFill>
                <a:latin typeface="Arial" charset="0"/>
              </a:defRPr>
            </a:lvl3pPr>
            <a:lvl4pPr marL="1600200" indent="-228600" defTabSz="457200" eaLnBrk="0" hangingPunct="0">
              <a:defRPr>
                <a:solidFill>
                  <a:schemeClr val="tx1"/>
                </a:solidFill>
                <a:latin typeface="Arial" charset="0"/>
              </a:defRPr>
            </a:lvl4pPr>
            <a:lvl5pPr marL="2057400" indent="-228600" defTabSz="457200" eaLnBrk="0" hangingPunct="0">
              <a:defRPr>
                <a:solidFill>
                  <a:schemeClr val="tx1"/>
                </a:solidFill>
                <a:latin typeface="Arial" charset="0"/>
              </a:defRPr>
            </a:lvl5pPr>
            <a:lvl6pPr marL="2514600" indent="-228600" algn="r" defTabSz="457200" eaLnBrk="0" fontAlgn="base" hangingPunct="0">
              <a:spcBef>
                <a:spcPct val="0"/>
              </a:spcBef>
              <a:spcAft>
                <a:spcPct val="0"/>
              </a:spcAft>
              <a:defRPr>
                <a:solidFill>
                  <a:schemeClr val="tx1"/>
                </a:solidFill>
                <a:latin typeface="Arial" charset="0"/>
              </a:defRPr>
            </a:lvl6pPr>
            <a:lvl7pPr marL="2971800" indent="-228600" algn="r" defTabSz="457200" eaLnBrk="0" fontAlgn="base" hangingPunct="0">
              <a:spcBef>
                <a:spcPct val="0"/>
              </a:spcBef>
              <a:spcAft>
                <a:spcPct val="0"/>
              </a:spcAft>
              <a:defRPr>
                <a:solidFill>
                  <a:schemeClr val="tx1"/>
                </a:solidFill>
                <a:latin typeface="Arial" charset="0"/>
              </a:defRPr>
            </a:lvl7pPr>
            <a:lvl8pPr marL="3429000" indent="-228600" algn="r" defTabSz="457200" eaLnBrk="0" fontAlgn="base" hangingPunct="0">
              <a:spcBef>
                <a:spcPct val="0"/>
              </a:spcBef>
              <a:spcAft>
                <a:spcPct val="0"/>
              </a:spcAft>
              <a:defRPr>
                <a:solidFill>
                  <a:schemeClr val="tx1"/>
                </a:solidFill>
                <a:latin typeface="Arial" charset="0"/>
              </a:defRPr>
            </a:lvl8pPr>
            <a:lvl9pPr marL="3886200" indent="-228600" algn="r" defTabSz="457200" eaLnBrk="0" fontAlgn="base" hangingPunct="0">
              <a:spcBef>
                <a:spcPct val="0"/>
              </a:spcBef>
              <a:spcAft>
                <a:spcPct val="0"/>
              </a:spcAft>
              <a:defRPr>
                <a:solidFill>
                  <a:schemeClr val="tx1"/>
                </a:solidFill>
                <a:latin typeface="Arial" charset="0"/>
              </a:defRPr>
            </a:lvl9pPr>
          </a:lstStyle>
          <a:p>
            <a:pPr eaLnBrk="1" hangingPunct="1"/>
            <a:fld id="{8ECAF187-45FC-4E45-9F1E-63CD8F8C3818}" type="slidenum">
              <a:rPr lang="en-US" sz="1200">
                <a:latin typeface="Calibri" pitchFamily="34" charset="0"/>
              </a:rPr>
              <a:pPr eaLnBrk="1" hangingPunct="1"/>
              <a:t>28</a:t>
            </a:fld>
            <a:endParaRPr lang="en-US" sz="1200" dirty="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72AF868B-9C75-4AEF-AE25-6E535BD38ADC}" type="slidenum">
              <a:rPr lang="en-US"/>
              <a:pPr eaLnBrk="1" hangingPunct="1"/>
              <a:t>29</a:t>
            </a:fld>
            <a:endParaRPr lang="en-US"/>
          </a:p>
        </p:txBody>
      </p:sp>
      <p:sp>
        <p:nvSpPr>
          <p:cNvPr id="79875" name="Slide Image Placeholder 1"/>
          <p:cNvSpPr>
            <a:spLocks noGrp="1" noRot="1" noChangeAspect="1" noTextEdit="1"/>
          </p:cNvSpPr>
          <p:nvPr>
            <p:ph type="sldImg"/>
          </p:nvPr>
        </p:nvSpPr>
        <p:spPr>
          <a:ln/>
        </p:spPr>
      </p:sp>
      <p:sp>
        <p:nvSpPr>
          <p:cNvPr id="79876" name="Notes Placeholder 2"/>
          <p:cNvSpPr>
            <a:spLocks noGrp="1"/>
          </p:cNvSpPr>
          <p:nvPr>
            <p:ph type="body" idx="1"/>
          </p:nvPr>
        </p:nvSpPr>
        <p:spPr>
          <a:noFill/>
        </p:spPr>
        <p:txBody>
          <a:bodyPr/>
          <a:lstStyle/>
          <a:p>
            <a:pPr defTabSz="457200" eaLnBrk="1" hangingPunct="1">
              <a:buFontTx/>
              <a:buChar char="-"/>
            </a:pPr>
            <a:endParaRPr lang="en-US" dirty="0"/>
          </a:p>
        </p:txBody>
      </p:sp>
      <p:sp>
        <p:nvSpPr>
          <p:cNvPr id="4" name="Slide Number Placeholder 3"/>
          <p:cNvSpPr txBox="1">
            <a:spLocks noGrp="1"/>
          </p:cNvSpPr>
          <p:nvPr/>
        </p:nvSpPr>
        <p:spPr>
          <a:xfrm>
            <a:off x="5258615" y="6634538"/>
            <a:ext cx="4022937" cy="349250"/>
          </a:xfrm>
          <a:prstGeom prst="rect">
            <a:avLst/>
          </a:prstGeom>
          <a:noFill/>
        </p:spPr>
        <p:txBody>
          <a:bodyPr anchor="b"/>
          <a:lstStyle>
            <a:lvl1pPr defTabSz="457200" eaLnBrk="0" hangingPunct="0">
              <a:defRPr>
                <a:solidFill>
                  <a:schemeClr val="tx1"/>
                </a:solidFill>
                <a:latin typeface="Arial" charset="0"/>
              </a:defRPr>
            </a:lvl1pPr>
            <a:lvl2pPr marL="742950" indent="-285750" defTabSz="457200" eaLnBrk="0" hangingPunct="0">
              <a:defRPr>
                <a:solidFill>
                  <a:schemeClr val="tx1"/>
                </a:solidFill>
                <a:latin typeface="Arial" charset="0"/>
              </a:defRPr>
            </a:lvl2pPr>
            <a:lvl3pPr marL="1143000" indent="-228600" defTabSz="457200" eaLnBrk="0" hangingPunct="0">
              <a:defRPr>
                <a:solidFill>
                  <a:schemeClr val="tx1"/>
                </a:solidFill>
                <a:latin typeface="Arial" charset="0"/>
              </a:defRPr>
            </a:lvl3pPr>
            <a:lvl4pPr marL="1600200" indent="-228600" defTabSz="457200" eaLnBrk="0" hangingPunct="0">
              <a:defRPr>
                <a:solidFill>
                  <a:schemeClr val="tx1"/>
                </a:solidFill>
                <a:latin typeface="Arial" charset="0"/>
              </a:defRPr>
            </a:lvl4pPr>
            <a:lvl5pPr marL="2057400" indent="-228600" defTabSz="457200" eaLnBrk="0" hangingPunct="0">
              <a:defRPr>
                <a:solidFill>
                  <a:schemeClr val="tx1"/>
                </a:solidFill>
                <a:latin typeface="Arial" charset="0"/>
              </a:defRPr>
            </a:lvl5pPr>
            <a:lvl6pPr marL="2514600" indent="-228600" algn="r" defTabSz="457200" eaLnBrk="0" fontAlgn="base" hangingPunct="0">
              <a:spcBef>
                <a:spcPct val="0"/>
              </a:spcBef>
              <a:spcAft>
                <a:spcPct val="0"/>
              </a:spcAft>
              <a:defRPr>
                <a:solidFill>
                  <a:schemeClr val="tx1"/>
                </a:solidFill>
                <a:latin typeface="Arial" charset="0"/>
              </a:defRPr>
            </a:lvl6pPr>
            <a:lvl7pPr marL="2971800" indent="-228600" algn="r" defTabSz="457200" eaLnBrk="0" fontAlgn="base" hangingPunct="0">
              <a:spcBef>
                <a:spcPct val="0"/>
              </a:spcBef>
              <a:spcAft>
                <a:spcPct val="0"/>
              </a:spcAft>
              <a:defRPr>
                <a:solidFill>
                  <a:schemeClr val="tx1"/>
                </a:solidFill>
                <a:latin typeface="Arial" charset="0"/>
              </a:defRPr>
            </a:lvl7pPr>
            <a:lvl8pPr marL="3429000" indent="-228600" algn="r" defTabSz="457200" eaLnBrk="0" fontAlgn="base" hangingPunct="0">
              <a:spcBef>
                <a:spcPct val="0"/>
              </a:spcBef>
              <a:spcAft>
                <a:spcPct val="0"/>
              </a:spcAft>
              <a:defRPr>
                <a:solidFill>
                  <a:schemeClr val="tx1"/>
                </a:solidFill>
                <a:latin typeface="Arial" charset="0"/>
              </a:defRPr>
            </a:lvl8pPr>
            <a:lvl9pPr marL="3886200" indent="-228600" algn="r" defTabSz="457200" eaLnBrk="0" fontAlgn="base" hangingPunct="0">
              <a:spcBef>
                <a:spcPct val="0"/>
              </a:spcBef>
              <a:spcAft>
                <a:spcPct val="0"/>
              </a:spcAft>
              <a:defRPr>
                <a:solidFill>
                  <a:schemeClr val="tx1"/>
                </a:solidFill>
                <a:latin typeface="Arial" charset="0"/>
              </a:defRPr>
            </a:lvl9pPr>
          </a:lstStyle>
          <a:p>
            <a:pPr eaLnBrk="1" hangingPunct="1"/>
            <a:fld id="{8ECAF187-45FC-4E45-9F1E-63CD8F8C3818}" type="slidenum">
              <a:rPr lang="en-US" sz="1200">
                <a:latin typeface="Calibri" pitchFamily="34" charset="0"/>
              </a:rPr>
              <a:pPr eaLnBrk="1" hangingPunct="1"/>
              <a:t>29</a:t>
            </a:fld>
            <a:endParaRPr lang="en-US" sz="1200" dirty="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78110B6C-2DDE-4B33-B5B9-4130DB09AEB6}" type="slidenum">
              <a:rPr lang="en-US"/>
              <a:pPr eaLnBrk="1" hangingPunct="1"/>
              <a:t>30</a:t>
            </a:fld>
            <a:endParaRPr lang="en-US"/>
          </a:p>
        </p:txBody>
      </p:sp>
      <p:sp>
        <p:nvSpPr>
          <p:cNvPr id="80899" name="Slide Image Placeholder 1"/>
          <p:cNvSpPr>
            <a:spLocks noGrp="1" noRot="1" noChangeAspect="1" noTextEdit="1"/>
          </p:cNvSpPr>
          <p:nvPr>
            <p:ph type="sldImg"/>
          </p:nvPr>
        </p:nvSpPr>
        <p:spPr>
          <a:ln/>
        </p:spPr>
      </p:sp>
      <p:sp>
        <p:nvSpPr>
          <p:cNvPr id="80900" name="Notes Placeholder 2"/>
          <p:cNvSpPr>
            <a:spLocks noGrp="1"/>
          </p:cNvSpPr>
          <p:nvPr>
            <p:ph type="body" idx="1"/>
          </p:nvPr>
        </p:nvSpPr>
        <p:spPr>
          <a:noFill/>
        </p:spPr>
        <p:txBody>
          <a:bodyPr/>
          <a:lstStyle/>
          <a:p>
            <a:pPr defTabSz="457200" eaLnBrk="1" hangingPunct="1"/>
            <a:r>
              <a:rPr lang="en-US" dirty="0"/>
              <a:t>The idea in this slide is to show that training conditions did better than control conditions and it was </a:t>
            </a:r>
            <a:r>
              <a:rPr lang="en-US" dirty="0" err="1"/>
              <a:t>significantdifferenc</a:t>
            </a:r>
            <a:r>
              <a:rPr lang="en-US" dirty="0"/>
              <a:t>… There is an improvement of 50% among people in </a:t>
            </a:r>
            <a:r>
              <a:rPr lang="en-US" dirty="0" err="1"/>
              <a:t>PhihsGuru</a:t>
            </a:r>
            <a:r>
              <a:rPr lang="en-US" dirty="0"/>
              <a:t> training  </a:t>
            </a:r>
          </a:p>
        </p:txBody>
      </p:sp>
      <p:sp>
        <p:nvSpPr>
          <p:cNvPr id="4" name="Slide Number Placeholder 3"/>
          <p:cNvSpPr txBox="1">
            <a:spLocks noGrp="1"/>
          </p:cNvSpPr>
          <p:nvPr/>
        </p:nvSpPr>
        <p:spPr>
          <a:xfrm>
            <a:off x="5258615" y="6634538"/>
            <a:ext cx="4022937" cy="349250"/>
          </a:xfrm>
          <a:prstGeom prst="rect">
            <a:avLst/>
          </a:prstGeom>
          <a:noFill/>
        </p:spPr>
        <p:txBody>
          <a:bodyPr anchor="b"/>
          <a:lstStyle>
            <a:lvl1pPr defTabSz="457200" eaLnBrk="0" hangingPunct="0">
              <a:defRPr>
                <a:solidFill>
                  <a:schemeClr val="tx1"/>
                </a:solidFill>
                <a:latin typeface="Arial" charset="0"/>
              </a:defRPr>
            </a:lvl1pPr>
            <a:lvl2pPr marL="742950" indent="-285750" defTabSz="457200" eaLnBrk="0" hangingPunct="0">
              <a:defRPr>
                <a:solidFill>
                  <a:schemeClr val="tx1"/>
                </a:solidFill>
                <a:latin typeface="Arial" charset="0"/>
              </a:defRPr>
            </a:lvl2pPr>
            <a:lvl3pPr marL="1143000" indent="-228600" defTabSz="457200" eaLnBrk="0" hangingPunct="0">
              <a:defRPr>
                <a:solidFill>
                  <a:schemeClr val="tx1"/>
                </a:solidFill>
                <a:latin typeface="Arial" charset="0"/>
              </a:defRPr>
            </a:lvl3pPr>
            <a:lvl4pPr marL="1600200" indent="-228600" defTabSz="457200" eaLnBrk="0" hangingPunct="0">
              <a:defRPr>
                <a:solidFill>
                  <a:schemeClr val="tx1"/>
                </a:solidFill>
                <a:latin typeface="Arial" charset="0"/>
              </a:defRPr>
            </a:lvl4pPr>
            <a:lvl5pPr marL="2057400" indent="-228600" defTabSz="457200" eaLnBrk="0" hangingPunct="0">
              <a:defRPr>
                <a:solidFill>
                  <a:schemeClr val="tx1"/>
                </a:solidFill>
                <a:latin typeface="Arial" charset="0"/>
              </a:defRPr>
            </a:lvl5pPr>
            <a:lvl6pPr marL="2514600" indent="-228600" algn="r" defTabSz="457200" eaLnBrk="0" fontAlgn="base" hangingPunct="0">
              <a:spcBef>
                <a:spcPct val="0"/>
              </a:spcBef>
              <a:spcAft>
                <a:spcPct val="0"/>
              </a:spcAft>
              <a:defRPr>
                <a:solidFill>
                  <a:schemeClr val="tx1"/>
                </a:solidFill>
                <a:latin typeface="Arial" charset="0"/>
              </a:defRPr>
            </a:lvl6pPr>
            <a:lvl7pPr marL="2971800" indent="-228600" algn="r" defTabSz="457200" eaLnBrk="0" fontAlgn="base" hangingPunct="0">
              <a:spcBef>
                <a:spcPct val="0"/>
              </a:spcBef>
              <a:spcAft>
                <a:spcPct val="0"/>
              </a:spcAft>
              <a:defRPr>
                <a:solidFill>
                  <a:schemeClr val="tx1"/>
                </a:solidFill>
                <a:latin typeface="Arial" charset="0"/>
              </a:defRPr>
            </a:lvl7pPr>
            <a:lvl8pPr marL="3429000" indent="-228600" algn="r" defTabSz="457200" eaLnBrk="0" fontAlgn="base" hangingPunct="0">
              <a:spcBef>
                <a:spcPct val="0"/>
              </a:spcBef>
              <a:spcAft>
                <a:spcPct val="0"/>
              </a:spcAft>
              <a:defRPr>
                <a:solidFill>
                  <a:schemeClr val="tx1"/>
                </a:solidFill>
                <a:latin typeface="Arial" charset="0"/>
              </a:defRPr>
            </a:lvl8pPr>
            <a:lvl9pPr marL="3886200" indent="-228600" algn="r" defTabSz="457200" eaLnBrk="0" fontAlgn="base" hangingPunct="0">
              <a:spcBef>
                <a:spcPct val="0"/>
              </a:spcBef>
              <a:spcAft>
                <a:spcPct val="0"/>
              </a:spcAft>
              <a:defRPr>
                <a:solidFill>
                  <a:schemeClr val="tx1"/>
                </a:solidFill>
                <a:latin typeface="Arial" charset="0"/>
              </a:defRPr>
            </a:lvl9pPr>
          </a:lstStyle>
          <a:p>
            <a:pPr eaLnBrk="1" hangingPunct="1"/>
            <a:fld id="{F00E2F78-0566-49CA-A052-EAF57420E0E4}" type="slidenum">
              <a:rPr lang="en-US" sz="1200">
                <a:latin typeface="Calibri" pitchFamily="34" charset="0"/>
              </a:rPr>
              <a:pPr eaLnBrk="1" hangingPunct="1"/>
              <a:t>30</a:t>
            </a:fld>
            <a:endParaRPr lang="en-US" sz="1200" dirty="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t>People weren’t less likely to click on legitimate emails</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31</a:t>
            </a:fld>
            <a:endParaRPr lang="en-US"/>
          </a:p>
        </p:txBody>
      </p:sp>
    </p:spTree>
    <p:extLst>
      <p:ext uri="{BB962C8B-B14F-4D97-AF65-F5344CB8AC3E}">
        <p14:creationId xmlns:p14="http://schemas.microsoft.com/office/powerpoint/2010/main" val="1625765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C7465A1C-C4FE-4F03-BE00-9E5726F96AEC}" type="slidenum">
              <a:rPr lang="en-US"/>
              <a:pPr eaLnBrk="1" hangingPunct="1"/>
              <a:t>33</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1237827" y="3317875"/>
            <a:ext cx="6808047" cy="3143250"/>
          </a:xfrm>
          <a:noFill/>
        </p:spPr>
        <p:txBody>
          <a:bodyPr/>
          <a:lstStyle/>
          <a:p>
            <a:pPr eaLnBrk="1" hangingPunct="1"/>
            <a:r>
              <a:rPr lang="en-US" dirty="0"/>
              <a:t>S. Sheng, B. </a:t>
            </a:r>
            <a:r>
              <a:rPr lang="en-US" dirty="0" err="1"/>
              <a:t>Magnien</a:t>
            </a:r>
            <a:r>
              <a:rPr lang="en-US" dirty="0"/>
              <a:t>, P. </a:t>
            </a:r>
            <a:r>
              <a:rPr lang="en-US" dirty="0" err="1"/>
              <a:t>Kumaraguru</a:t>
            </a:r>
            <a:r>
              <a:rPr lang="en-US" dirty="0"/>
              <a:t>, A. </a:t>
            </a:r>
            <a:r>
              <a:rPr lang="en-US" dirty="0" err="1"/>
              <a:t>Acquisti</a:t>
            </a:r>
            <a:r>
              <a:rPr lang="en-US" dirty="0"/>
              <a:t>, L. </a:t>
            </a:r>
            <a:r>
              <a:rPr lang="en-US" dirty="0" err="1"/>
              <a:t>Cranor</a:t>
            </a:r>
            <a:r>
              <a:rPr lang="en-US" dirty="0"/>
              <a:t>, J. Hong, and E. </a:t>
            </a:r>
            <a:r>
              <a:rPr lang="en-US" dirty="0" err="1"/>
              <a:t>Nunge</a:t>
            </a:r>
            <a:r>
              <a:rPr lang="en-US" dirty="0"/>
              <a:t>. </a:t>
            </a:r>
            <a:r>
              <a:rPr lang="en-US" dirty="0">
                <a:hlinkClick r:id="rId3"/>
              </a:rPr>
              <a:t>Anti-Phishing Phil: The Design and Evaluation of a Game That Teaches People Not to Fall for Phish.</a:t>
            </a:r>
            <a:r>
              <a:rPr lang="en-US" dirty="0"/>
              <a:t> In </a:t>
            </a:r>
            <a:r>
              <a:rPr lang="en-US" i="1" dirty="0"/>
              <a:t>Proceedings of the 2007 Symposium On Usable Privacy and Security,</a:t>
            </a:r>
            <a:r>
              <a:rPr lang="en-US" dirty="0"/>
              <a:t> Pittsburgh, PA, July 18-20, 2007.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8AE1FDF7-2234-4FAB-89CE-489424713776}" type="slidenum">
              <a:rPr lang="en-US"/>
              <a:pPr eaLnBrk="1" hangingPunct="1"/>
              <a:t>7</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r>
              <a:rPr lang="en-US" dirty="0"/>
              <a:t>Biz week http://www.businessweek.com/magazine/content/08_16/b4080032218430.htm</a:t>
            </a:r>
          </a:p>
          <a:p>
            <a:pPr eaLnBrk="1" hangingPunct="1"/>
            <a:endParaRPr lang="en-US" dirty="0"/>
          </a:p>
          <a:p>
            <a:pPr eaLnBrk="1" hangingPunct="1"/>
            <a:r>
              <a:rPr lang="en-US" dirty="0"/>
              <a:t>The e-mail message addressed to a Booz Allen Hamilton executive was mundane—a shopping list sent over by the Pentagon of weaponry India wanted to buy. But the missive turned out to be a brilliant fake. Lurking beneath the description of aircraft, engines, and radar equipment was an insidious piece of computer code known as "Poison Ivy" designed to suck sensitive data out of the $4 billion consulting firm's computer network. </a:t>
            </a:r>
          </a:p>
          <a:p>
            <a:pPr eaLnBrk="1" hangingPunct="1"/>
            <a:r>
              <a:rPr lang="en-US" dirty="0"/>
              <a:t>The Pentagon hadn't sent the e-mail at all. Its origin is unknown, but the message traveled through Korea on its way to Booz Allen. Its authors knew enough about the "sender" and "recipient" to craft a message unlikely to arouse suspicion. Had the Booz Allen executive clicked on the attachment, his every keystroke would have been reported back to a mysterious master at the Internet address cybersyndrome.3322.org, which is registered through an obscure company headquartered on the banks of China's Yangtze River. </a:t>
            </a:r>
          </a:p>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underestimate your potential to improve people’s lives, even in a small way</a:t>
            </a: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45</a:t>
            </a:fld>
            <a:endParaRPr lang="en-US"/>
          </a:p>
        </p:txBody>
      </p:sp>
    </p:spTree>
    <p:extLst>
      <p:ext uri="{BB962C8B-B14F-4D97-AF65-F5344CB8AC3E}">
        <p14:creationId xmlns:p14="http://schemas.microsoft.com/office/powerpoint/2010/main" val="615728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p:spPr>
        <p:txBody>
          <a:bodyPr/>
          <a:lstStyle/>
          <a:p>
            <a:pPr eaLnBrk="1" hangingPunct="1"/>
            <a:r>
              <a:rPr lang="en-US">
                <a:latin typeface="Verdana" pitchFamily="34" charset="0"/>
                <a:ea typeface="Verdana" pitchFamily="34" charset="0"/>
                <a:cs typeface="Verdana" pitchFamily="34" charset="0"/>
              </a:rPr>
              <a:t>Modern web browsers have special warnings for identifying phish</a:t>
            </a:r>
          </a:p>
          <a:p>
            <a:pPr lvl="1" eaLnBrk="1" hangingPunct="1"/>
            <a:r>
              <a:rPr lang="en-US">
                <a:latin typeface="Verdana" pitchFamily="34" charset="0"/>
                <a:ea typeface="Verdana" pitchFamily="34" charset="0"/>
                <a:cs typeface="Verdana" pitchFamily="34" charset="0"/>
              </a:rPr>
              <a:t>Our evaluation of several blacklists show they catch ~80% of phish after 24 hours, but not very good in first few hours</a:t>
            </a:r>
          </a:p>
          <a:p>
            <a:pPr eaLnBrk="1" hangingPunct="1"/>
            <a:r>
              <a:rPr lang="en-US">
                <a:latin typeface="Verdana" pitchFamily="34" charset="0"/>
                <a:ea typeface="Verdana" pitchFamily="34" charset="0"/>
                <a:cs typeface="Verdana" pitchFamily="34" charset="0"/>
              </a:rPr>
              <a:t>Are these browser interfaces effective?</a:t>
            </a:r>
          </a:p>
          <a:p>
            <a:pPr lvl="1" eaLnBrk="1" hangingPunct="1"/>
            <a:r>
              <a:rPr lang="en-US">
                <a:latin typeface="Verdana" pitchFamily="34" charset="0"/>
                <a:ea typeface="Verdana" pitchFamily="34" charset="0"/>
                <a:cs typeface="Verdana" pitchFamily="34" charset="0"/>
              </a:rPr>
              <a:t>What makes them work (or not)?</a:t>
            </a:r>
          </a:p>
          <a:p>
            <a:pPr eaLnBrk="1" hangingPunct="1"/>
            <a:r>
              <a:rPr lang="en-US">
                <a:latin typeface="Verdana" pitchFamily="34" charset="0"/>
                <a:ea typeface="Verdana" pitchFamily="34" charset="0"/>
                <a:cs typeface="Verdana" pitchFamily="34" charset="0"/>
              </a:rPr>
              <a:t>After, step back and consider what this all means for training</a:t>
            </a:r>
          </a:p>
          <a:p>
            <a:pPr eaLnBrk="1" hangingPunct="1"/>
            <a:endParaRPr lang="en-US"/>
          </a:p>
        </p:txBody>
      </p:sp>
      <p:sp>
        <p:nvSpPr>
          <p:cNvPr id="63492"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fld id="{5E8C932D-08B0-4A9B-B2E4-21ABEBACA4F2}" type="slidenum">
              <a:rPr lang="en-US"/>
              <a:pPr eaLnBrk="1" hangingPunct="1"/>
              <a:t>48</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CDD2F1F5-4360-49F9-86D9-9D8BA5E2CEBB}" type="slidenum">
              <a:rPr lang="en-US"/>
              <a:pPr eaLnBrk="1" hangingPunct="1"/>
              <a:t>49</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1237827" y="3317875"/>
            <a:ext cx="6808047" cy="3143250"/>
          </a:xfrm>
          <a:noFill/>
        </p:spPr>
        <p:txBody>
          <a:bodyPr/>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58D3F98E-D04F-464C-87E7-D24548CF4DD1}" type="slidenum">
              <a:rPr lang="en-US"/>
              <a:pPr eaLnBrk="1" hangingPunct="1"/>
              <a:t>50</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1237827" y="3317875"/>
            <a:ext cx="6808047" cy="3143250"/>
          </a:xfrm>
          <a:noFill/>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0621A944-F77B-413A-BED5-2EDFF6763C81}" type="slidenum">
              <a:rPr lang="en-US"/>
              <a:pPr eaLnBrk="1" hangingPunct="1"/>
              <a:t>51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1237827" y="3317875"/>
            <a:ext cx="6808047" cy="3143250"/>
          </a:xfrm>
          <a:noFill/>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0691698A-1F6B-438D-8531-A35EEEE7AE48}" type="slidenum">
              <a:rPr lang="en-US"/>
              <a:pPr eaLnBrk="1" hangingPunct="1"/>
              <a:t>52</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r>
              <a:rPr lang="en-US" dirty="0"/>
              <a:t>S. </a:t>
            </a:r>
            <a:r>
              <a:rPr lang="en-US" dirty="0" err="1"/>
              <a:t>Egelman</a:t>
            </a:r>
            <a:r>
              <a:rPr lang="en-US" dirty="0"/>
              <a:t>, L. </a:t>
            </a:r>
            <a:r>
              <a:rPr lang="en-US" dirty="0" err="1"/>
              <a:t>Cranor</a:t>
            </a:r>
            <a:r>
              <a:rPr lang="en-US" dirty="0"/>
              <a:t>, and J. Hong. </a:t>
            </a:r>
            <a:r>
              <a:rPr lang="en-US" dirty="0">
                <a:hlinkClick r:id="rId3"/>
              </a:rPr>
              <a:t>You've Been Warned: An Empirical Study of the Effectiveness of Web Browser Phishing Warnings.</a:t>
            </a:r>
            <a:r>
              <a:rPr lang="en-US" dirty="0"/>
              <a:t> CHI 2008.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9FF3C817-762B-4307-8C3B-1A4EB0679EE6}" type="slidenum">
              <a:rPr lang="en-US"/>
              <a:pPr eaLnBrk="1" hangingPunct="1"/>
              <a:t>56</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1237827" y="3317875"/>
            <a:ext cx="6808047" cy="3143250"/>
          </a:xfrm>
          <a:noFill/>
        </p:spPr>
        <p:txBody>
          <a:bodyPr/>
          <a:lstStyle/>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54684BF5-86B0-4114-9958-1136A6C75B6F}" type="slidenum">
              <a:rPr lang="en-US"/>
              <a:pPr eaLnBrk="1" hangingPunct="1"/>
              <a:t>58</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1237827" y="3317875"/>
            <a:ext cx="6808047" cy="3143250"/>
          </a:xfrm>
          <a:noFill/>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https://security.googleblog.com/2015/07/new-research-comparing-how-security.html</a:t>
            </a: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63</a:t>
            </a:fld>
            <a:endParaRPr lang="en-US"/>
          </a:p>
        </p:txBody>
      </p:sp>
    </p:spTree>
    <p:extLst>
      <p:ext uri="{BB962C8B-B14F-4D97-AF65-F5344CB8AC3E}">
        <p14:creationId xmlns:p14="http://schemas.microsoft.com/office/powerpoint/2010/main" val="122729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05FBAAF4-D826-4565-9781-184C78F42FF0}" type="slidenum">
              <a:rPr lang="en-US"/>
              <a:pPr eaLnBrk="1" hangingPunct="1"/>
              <a:t>16</a:t>
            </a:fld>
            <a:endParaRPr lang="en-US"/>
          </a:p>
        </p:txBody>
      </p:sp>
      <p:sp>
        <p:nvSpPr>
          <p:cNvPr id="7" name="Rectangle 7"/>
          <p:cNvSpPr txBox="1">
            <a:spLocks noGrp="1" noChangeArrowheads="1"/>
          </p:cNvSpPr>
          <p:nvPr/>
        </p:nvSpPr>
        <p:spPr>
          <a:xfrm>
            <a:off x="5258615" y="6634538"/>
            <a:ext cx="4022937" cy="349250"/>
          </a:xfrm>
          <a:prstGeom prst="rect">
            <a:avLst/>
          </a:prstGeom>
          <a:noFill/>
        </p:spPr>
        <p:txBody>
          <a:bodyPr anchor="b"/>
          <a:lstStyle>
            <a:lvl1pPr defTabSz="457200" eaLnBrk="0" hangingPunct="0">
              <a:defRPr>
                <a:solidFill>
                  <a:schemeClr val="tx1"/>
                </a:solidFill>
                <a:latin typeface="Arial" charset="0"/>
              </a:defRPr>
            </a:lvl1pPr>
            <a:lvl2pPr marL="742950" indent="-285750" defTabSz="457200" eaLnBrk="0" hangingPunct="0">
              <a:defRPr>
                <a:solidFill>
                  <a:schemeClr val="tx1"/>
                </a:solidFill>
                <a:latin typeface="Arial" charset="0"/>
              </a:defRPr>
            </a:lvl2pPr>
            <a:lvl3pPr marL="1143000" indent="-228600" defTabSz="457200" eaLnBrk="0" hangingPunct="0">
              <a:defRPr>
                <a:solidFill>
                  <a:schemeClr val="tx1"/>
                </a:solidFill>
                <a:latin typeface="Arial" charset="0"/>
              </a:defRPr>
            </a:lvl3pPr>
            <a:lvl4pPr marL="1600200" indent="-228600" defTabSz="457200" eaLnBrk="0" hangingPunct="0">
              <a:defRPr>
                <a:solidFill>
                  <a:schemeClr val="tx1"/>
                </a:solidFill>
                <a:latin typeface="Arial" charset="0"/>
              </a:defRPr>
            </a:lvl4pPr>
            <a:lvl5pPr marL="2057400" indent="-228600" defTabSz="457200" eaLnBrk="0" hangingPunct="0">
              <a:defRPr>
                <a:solidFill>
                  <a:schemeClr val="tx1"/>
                </a:solidFill>
                <a:latin typeface="Arial" charset="0"/>
              </a:defRPr>
            </a:lvl5pPr>
            <a:lvl6pPr marL="2514600" indent="-228600" algn="r" defTabSz="457200" eaLnBrk="0" fontAlgn="base" hangingPunct="0">
              <a:spcBef>
                <a:spcPct val="0"/>
              </a:spcBef>
              <a:spcAft>
                <a:spcPct val="0"/>
              </a:spcAft>
              <a:defRPr>
                <a:solidFill>
                  <a:schemeClr val="tx1"/>
                </a:solidFill>
                <a:latin typeface="Arial" charset="0"/>
              </a:defRPr>
            </a:lvl6pPr>
            <a:lvl7pPr marL="2971800" indent="-228600" algn="r" defTabSz="457200" eaLnBrk="0" fontAlgn="base" hangingPunct="0">
              <a:spcBef>
                <a:spcPct val="0"/>
              </a:spcBef>
              <a:spcAft>
                <a:spcPct val="0"/>
              </a:spcAft>
              <a:defRPr>
                <a:solidFill>
                  <a:schemeClr val="tx1"/>
                </a:solidFill>
                <a:latin typeface="Arial" charset="0"/>
              </a:defRPr>
            </a:lvl7pPr>
            <a:lvl8pPr marL="3429000" indent="-228600" algn="r" defTabSz="457200" eaLnBrk="0" fontAlgn="base" hangingPunct="0">
              <a:spcBef>
                <a:spcPct val="0"/>
              </a:spcBef>
              <a:spcAft>
                <a:spcPct val="0"/>
              </a:spcAft>
              <a:defRPr>
                <a:solidFill>
                  <a:schemeClr val="tx1"/>
                </a:solidFill>
                <a:latin typeface="Arial" charset="0"/>
              </a:defRPr>
            </a:lvl8pPr>
            <a:lvl9pPr marL="3886200" indent="-228600" algn="r" defTabSz="457200" eaLnBrk="0" fontAlgn="base" hangingPunct="0">
              <a:spcBef>
                <a:spcPct val="0"/>
              </a:spcBef>
              <a:spcAft>
                <a:spcPct val="0"/>
              </a:spcAft>
              <a:defRPr>
                <a:solidFill>
                  <a:schemeClr val="tx1"/>
                </a:solidFill>
                <a:latin typeface="Arial" charset="0"/>
              </a:defRPr>
            </a:lvl9pPr>
          </a:lstStyle>
          <a:p>
            <a:pPr eaLnBrk="1" hangingPunct="1"/>
            <a:fld id="{A2AE038D-3907-4C92-B5BC-5FC9E34E1690}" type="slidenum">
              <a:rPr lang="en-US" sz="1200">
                <a:latin typeface="Calibri" pitchFamily="34" charset="0"/>
              </a:rPr>
              <a:pPr eaLnBrk="1" hangingPunct="1"/>
              <a:t>16</a:t>
            </a:fld>
            <a:endParaRPr lang="en-US" sz="1200" dirty="0">
              <a:latin typeface="Calibri" pitchFamily="34"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spcBef>
                <a:spcPct val="0"/>
              </a:spcBef>
            </a:pPr>
            <a:endParaRPr lang="en-US" sz="24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4EA6FB49-EB74-4E96-A9FD-ED8B913C353F}" type="slidenum">
              <a:rPr lang="en-US"/>
              <a:pPr eaLnBrk="1" hangingPunct="1"/>
              <a:t>17</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r>
              <a:rPr lang="en-US" dirty="0"/>
              <a:t> ASSUME THAT THIS IS YOUR EMAIL INBOX AND AMONG OTHER EMAILS.. YOU THIS EMAIL FROM AMAZON THAT JUST LOOKS LIKE THE LEGITIMATE EMAIL FROM AMAZON. WHEN YOU OPEN THE EMAIL …. </a:t>
            </a:r>
          </a:p>
          <a:p>
            <a:pPr defTabSz="457200" eaLnBrk="1" hangingPunct="1"/>
            <a:endParaRPr lang="en-US" dirty="0"/>
          </a:p>
          <a:p>
            <a:pPr defTabSz="457200" eaLnBrk="1" hangingPunct="1">
              <a:spcBef>
                <a:spcPct val="0"/>
              </a:spcBef>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189D5EE8-0C99-4603-8807-B199F5C87F8A}" type="slidenum">
              <a:rPr lang="en-US"/>
              <a:pPr eaLnBrk="1" hangingPunct="1"/>
              <a:t>18</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r>
              <a:rPr lang="en-US" dirty="0"/>
              <a:t> YOU WILL SEE THIS.. WHICH LOOKS LEGITIMATE.. AND WITH THE DATA THAT WE HAVE .. WE KNOW THAT MOST OF THE USERS WILL CLICK ON THE LINK.. WHEN THEY CLICK ON THE LINK THEY WILL SEE …. </a:t>
            </a:r>
          </a:p>
          <a:p>
            <a:pPr defTabSz="457200" eaLnBrk="1" hangingPunct="1"/>
            <a:endParaRPr lang="en-US" dirty="0"/>
          </a:p>
          <a:p>
            <a:pPr defTabSz="457200" eaLnBrk="1" hangingPunct="1">
              <a:spcBef>
                <a:spcPct val="0"/>
              </a:spcBef>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A937CD82-9DE5-4DC8-B77F-B88FF9F2D2EC}" type="slidenum">
              <a:rPr lang="en-US"/>
              <a:pPr eaLnBrk="1" hangingPunct="1"/>
              <a:t>19</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spcBef>
                <a:spcPct val="0"/>
              </a:spcBef>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3E9506A3-DBA7-4597-A7BB-FDC4E71E45F5}" type="slidenum">
              <a:rPr lang="en-US"/>
              <a:pPr eaLnBrk="1" hangingPunct="1"/>
              <a:t>20</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buFontTx/>
              <a:buChar char="-"/>
            </a:pPr>
            <a:r>
              <a:rPr lang="en-US" dirty="0"/>
              <a:t>THE USER WILL SEE THIS INTERVENTION… WHICH TELLS THEM HOW TO AVOID FALLING FROM PHISHING EMAILS… I WILL DESCRIBE IN DETAIL WHAT INFORMATION IS IN THIS INTERVENTION IN A COUPLE OF MINUTES.</a:t>
            </a:r>
          </a:p>
          <a:p>
            <a:pPr defTabSz="457200" eaLnBrk="1" hangingPunct="1">
              <a:buFontTx/>
              <a:buChar char="-"/>
            </a:pPr>
            <a:r>
              <a:rPr lang="en-US" dirty="0"/>
              <a:t>You have the printout of this intervention…  </a:t>
            </a:r>
          </a:p>
          <a:p>
            <a:pPr defTabSz="457200" eaLnBrk="1" hangingPunct="1"/>
            <a:endParaRPr lang="en-US" dirty="0"/>
          </a:p>
          <a:p>
            <a:pPr defTabSz="457200" eaLnBrk="1" hangingPunct="1">
              <a:spcBef>
                <a:spcPct val="0"/>
              </a:spcBef>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DDBE979D-4A43-4EA1-822C-F79CD71E7A80}" type="slidenum">
              <a:rPr lang="en-US"/>
              <a:pPr eaLnBrk="1" hangingPunct="1"/>
              <a:t>21</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buFontTx/>
              <a:buChar char="-"/>
            </a:pPr>
            <a:r>
              <a:rPr lang="en-US" dirty="0"/>
              <a:t>THE USER WILL SEE THIS INTERVENTION… WHICH TELLS THEM HOW TO AVOID FALLING FROM PHISHING EMAILS… I WILL DESCRIBE IN DETAIL WHAT INFORMATION IS IN THIS INTERVENTION IN A COUPLE OF MINUTES.</a:t>
            </a:r>
          </a:p>
          <a:p>
            <a:pPr defTabSz="457200" eaLnBrk="1" hangingPunct="1">
              <a:buFontTx/>
              <a:buChar char="-"/>
            </a:pPr>
            <a:r>
              <a:rPr lang="en-US" dirty="0"/>
              <a:t>You have the printout of this intervention…  </a:t>
            </a:r>
          </a:p>
          <a:p>
            <a:pPr defTabSz="457200" eaLnBrk="1" hangingPunct="1"/>
            <a:endParaRPr lang="en-US" dirty="0"/>
          </a:p>
          <a:p>
            <a:pPr defTabSz="457200" eaLnBrk="1" hangingPunct="1">
              <a:spcBef>
                <a:spcPct val="0"/>
              </a:spcBef>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0637CAA3-5459-4BAE-9168-5C7E7FA6D11F}" type="slidenum">
              <a:rPr lang="en-US"/>
              <a:pPr eaLnBrk="1" hangingPunct="1"/>
              <a:t>22</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1237827" y="3317875"/>
            <a:ext cx="6808047" cy="3143250"/>
          </a:xfrm>
          <a:solidFill>
            <a:srgbClr val="FFFFFF"/>
          </a:solidFill>
          <a:ln>
            <a:solidFill>
              <a:srgbClr val="000000"/>
            </a:solidFill>
            <a:miter lim="800000"/>
            <a:headEnd/>
            <a:tailEnd/>
          </a:ln>
        </p:spPr>
        <p:txBody>
          <a:bodyPr/>
          <a:lstStyle/>
          <a:p>
            <a:pPr defTabSz="457200" eaLnBrk="1" hangingPunct="1">
              <a:buFontTx/>
              <a:buChar char="-"/>
            </a:pPr>
            <a:r>
              <a:rPr lang="en-US" dirty="0"/>
              <a:t>THE USER WILL SEE THIS INTERVENTION… WHICH TELLS THEM HOW TO AVOID FALLING FROM PHISHING EMAILS… I WILL DESCRIBE IN DETAIL WHAT INFORMATION IS IN THIS INTERVENTION IN A COUPLE OF MINUTES.</a:t>
            </a:r>
          </a:p>
          <a:p>
            <a:pPr defTabSz="457200" eaLnBrk="1" hangingPunct="1">
              <a:buFontTx/>
              <a:buChar char="-"/>
            </a:pPr>
            <a:r>
              <a:rPr lang="en-US" dirty="0"/>
              <a:t>You have the printout of this intervention…  </a:t>
            </a:r>
          </a:p>
          <a:p>
            <a:pPr defTabSz="457200" eaLnBrk="1" hangingPunct="1"/>
            <a:endParaRPr lang="en-US" dirty="0"/>
          </a:p>
          <a:p>
            <a:pPr defTabSz="457200" eaLnBrk="1" hangingPunct="1">
              <a:spcBef>
                <a:spcPct val="0"/>
              </a:spcBef>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secti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Calibri" panose="020F0502020204030204" pitchFamily="34" charset="0"/>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Calibri" panose="020F0502020204030204" pitchFamily="34" charset="0"/>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73549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Calibri" panose="020F050202020403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40E6196F-E4D8-4DAA-BF6E-5A863F420F23}" type="datetimeFigureOut">
              <a:rPr lang="en-US" smtClean="0"/>
              <a:pPr>
                <a:defRPr/>
              </a:pPr>
              <a:t>5/22/19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E328DEDB-62DA-4126-8723-F15E107DEDC8}" type="slidenum">
              <a:rPr lang="en-US" smtClean="0"/>
              <a:pPr>
                <a:defRPr/>
              </a:pPr>
              <a:t>‹#›</a:t>
            </a:fld>
            <a:endParaRPr lang="en-US" dirty="0"/>
          </a:p>
        </p:txBody>
      </p:sp>
    </p:spTree>
    <p:extLst>
      <p:ext uri="{BB962C8B-B14F-4D97-AF65-F5344CB8AC3E}">
        <p14:creationId xmlns:p14="http://schemas.microsoft.com/office/powerpoint/2010/main" val="2085554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defRPr/>
            </a:pPr>
            <a:r>
              <a:rPr lang="en-US" sz="1000" dirty="0">
                <a:solidFill>
                  <a:srgbClr val="A6A6A6"/>
                </a:solidFill>
                <a:latin typeface="Calibri" panose="020F0502020204030204" pitchFamily="34" charset="0"/>
              </a:rPr>
              <a:t>©2016 Carnegie Mellon University  :  </a:t>
            </a:r>
            <a:fld id="{89CCED34-54F4-4F8F-ABE2-F58D956187C8}" type="slidenum">
              <a:rPr lang="en-US" sz="1000" b="1" smtClean="0">
                <a:solidFill>
                  <a:srgbClr val="404040"/>
                </a:solidFill>
                <a:latin typeface="Calibri" panose="020F0502020204030204" pitchFamily="34" charset="0"/>
              </a:rPr>
              <a:pPr algn="r">
                <a:defRPr/>
              </a:pPr>
              <a:t>‹#›</a:t>
            </a:fld>
            <a:endParaRPr lang="en-US" sz="1000" b="1" dirty="0">
              <a:solidFill>
                <a:srgbClr val="404040"/>
              </a:solidFill>
              <a:latin typeface="Calibri" panose="020F0502020204030204" pitchFamily="34" charset="0"/>
            </a:endParaRPr>
          </a:p>
        </p:txBody>
      </p:sp>
      <p:sp>
        <p:nvSpPr>
          <p:cNvPr id="2" name="Title 1"/>
          <p:cNvSpPr>
            <a:spLocks noGrp="1"/>
          </p:cNvSpPr>
          <p:nvPr>
            <p:ph type="title"/>
          </p:nvPr>
        </p:nvSpPr>
        <p:spPr/>
        <p:txBody>
          <a:bodyPr/>
          <a:lstStyle>
            <a:lvl1pPr>
              <a:defRPr sz="400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a:latin typeface="Calibri" panose="020F0502020204030204" pitchFamily="34" charset="0"/>
              </a:defRPr>
            </a:lvl1pPr>
            <a:lvl2pPr>
              <a:defRPr sz="2600">
                <a:latin typeface="Calibri" panose="020F0502020204030204" pitchFamily="34" charset="0"/>
              </a:defRPr>
            </a:lvl2pPr>
          </a:lstStyle>
          <a:p>
            <a:pPr lvl="0"/>
            <a:r>
              <a:rPr lang="en-US" dirty="0"/>
              <a:t>Click to edit Master text styles</a:t>
            </a:r>
          </a:p>
          <a:p>
            <a:pPr lvl="1"/>
            <a:r>
              <a:rPr lang="en-US" dirty="0"/>
              <a:t>Second level</a:t>
            </a:r>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FE51755B-CF72-47ED-9CEF-8A78B7127BD5}" type="datetimeFigureOut">
              <a:rPr lang="en-US" smtClean="0"/>
              <a:pPr>
                <a:defRPr/>
              </a:pPr>
              <a:t>5/22/19</a:t>
            </a:fld>
            <a:endParaRPr lang="en-US" dirty="0"/>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
        <p:nvSpPr>
          <p:cNvPr id="8"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73AE153C-4707-4B47-804D-A0FE49C4455D}" type="slidenum">
              <a:rPr lang="en-US" smtClean="0"/>
              <a:pPr>
                <a:defRPr/>
              </a:pPr>
              <a:t>‹#›</a:t>
            </a:fld>
            <a:endParaRPr lang="en-US" dirty="0"/>
          </a:p>
        </p:txBody>
      </p:sp>
    </p:spTree>
    <p:extLst>
      <p:ext uri="{BB962C8B-B14F-4D97-AF65-F5344CB8AC3E}">
        <p14:creationId xmlns:p14="http://schemas.microsoft.com/office/powerpoint/2010/main" val="393989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atin typeface="Calibri" panose="020F05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6DFAD9CD-3262-4EB6-821E-21F7EC554E6E}" type="datetimeFigureOut">
              <a:rPr lang="en-US" smtClean="0"/>
              <a:pPr>
                <a:defRPr/>
              </a:pPr>
              <a:t>5/22/19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1164CE9D-CA32-4ABE-89ED-8717C5031D5F}" type="slidenum">
              <a:rPr lang="en-US" smtClean="0"/>
              <a:pPr>
                <a:defRPr/>
              </a:pPr>
              <a:t>‹#›</a:t>
            </a:fld>
            <a:endParaRPr lang="en-US" dirty="0"/>
          </a:p>
        </p:txBody>
      </p:sp>
    </p:spTree>
    <p:extLst>
      <p:ext uri="{BB962C8B-B14F-4D97-AF65-F5344CB8AC3E}">
        <p14:creationId xmlns:p14="http://schemas.microsoft.com/office/powerpoint/2010/main" val="3017729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93D04FBF-0239-4E26-9FE7-CC42551E99ED}" type="datetimeFigureOut">
              <a:rPr lang="en-US" smtClean="0"/>
              <a:pPr>
                <a:defRPr/>
              </a:pPr>
              <a:t>5/22/19</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D8A25C22-A7CC-4185-8246-B103C3FA2F6F}" type="slidenum">
              <a:rPr lang="en-US" smtClean="0"/>
              <a:pPr>
                <a:defRPr/>
              </a:pPr>
              <a:t>‹#›</a:t>
            </a:fld>
            <a:endParaRPr lang="en-US" dirty="0"/>
          </a:p>
        </p:txBody>
      </p:sp>
    </p:spTree>
    <p:extLst>
      <p:ext uri="{BB962C8B-B14F-4D97-AF65-F5344CB8AC3E}">
        <p14:creationId xmlns:p14="http://schemas.microsoft.com/office/powerpoint/2010/main" val="381034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Calibri" panose="020F0502020204030204" pitchFamily="34" charset="0"/>
              </a:defRPr>
            </a:lvl1pPr>
            <a:lvl2pPr>
              <a:defRPr sz="2000">
                <a:latin typeface="Calibri" panose="020F0502020204030204" pitchFamily="34" charset="0"/>
              </a:defRPr>
            </a:lvl2pPr>
            <a:lvl3pPr>
              <a:defRPr sz="1800">
                <a:latin typeface="Calibri" panose="020F0502020204030204" pitchFamily="34" charset="0"/>
              </a:defRPr>
            </a:lvl3pPr>
            <a:lvl4pPr>
              <a:defRPr sz="1600">
                <a:latin typeface="Calibri" panose="020F0502020204030204" pitchFamily="34" charset="0"/>
              </a:defRPr>
            </a:lvl4pPr>
            <a:lvl5pPr>
              <a:defRPr sz="1600">
                <a:latin typeface="Calibri" panose="020F050202020403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Calibri" panose="020F0502020204030204" pitchFamily="34" charset="0"/>
              </a:defRPr>
            </a:lvl1pPr>
            <a:lvl2pPr>
              <a:defRPr sz="2000">
                <a:latin typeface="Calibri" panose="020F0502020204030204" pitchFamily="34" charset="0"/>
              </a:defRPr>
            </a:lvl2pPr>
            <a:lvl3pPr>
              <a:defRPr sz="1800">
                <a:latin typeface="Calibri" panose="020F0502020204030204" pitchFamily="34" charset="0"/>
              </a:defRPr>
            </a:lvl3pPr>
            <a:lvl4pPr>
              <a:defRPr sz="1600">
                <a:latin typeface="Calibri" panose="020F0502020204030204" pitchFamily="34" charset="0"/>
              </a:defRPr>
            </a:lvl4pPr>
            <a:lvl5pPr>
              <a:defRPr sz="1600">
                <a:latin typeface="Calibri" panose="020F050202020403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24C72C8A-E955-42FC-A4F2-049434A61440}" type="datetimeFigureOut">
              <a:rPr lang="en-US" smtClean="0"/>
              <a:pPr>
                <a:defRPr/>
              </a:pPr>
              <a:t>5/22/19</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
        <p:nvSpPr>
          <p:cNvPr id="9" name="Slide Number Placeholder 8"/>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05DE859C-4E57-46A0-A8B1-EF076A1926BC}" type="slidenum">
              <a:rPr lang="en-US" smtClean="0"/>
              <a:pPr>
                <a:defRPr/>
              </a:pPr>
              <a:t>‹#›</a:t>
            </a:fld>
            <a:endParaRPr lang="en-US" dirty="0"/>
          </a:p>
        </p:txBody>
      </p:sp>
    </p:spTree>
    <p:extLst>
      <p:ext uri="{BB962C8B-B14F-4D97-AF65-F5344CB8AC3E}">
        <p14:creationId xmlns:p14="http://schemas.microsoft.com/office/powerpoint/2010/main" val="86850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16012326-8ECA-4892-AB60-BA440075E724}" type="datetimeFigureOut">
              <a:rPr lang="en-US" smtClean="0"/>
              <a:pPr>
                <a:defRPr/>
              </a:pPr>
              <a:t>5/22/19</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
        <p:nvSpPr>
          <p:cNvPr id="4" name="Slide Number Placeholder 3"/>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AA165654-D602-432F-BEF1-2C78D62DD1C0}" type="slidenum">
              <a:rPr lang="en-US" smtClean="0"/>
              <a:pPr>
                <a:defRPr/>
              </a:pPr>
              <a:t>‹#›</a:t>
            </a:fld>
            <a:endParaRPr lang="en-US" dirty="0"/>
          </a:p>
        </p:txBody>
      </p:sp>
    </p:spTree>
    <p:extLst>
      <p:ext uri="{BB962C8B-B14F-4D97-AF65-F5344CB8AC3E}">
        <p14:creationId xmlns:p14="http://schemas.microsoft.com/office/powerpoint/2010/main" val="2221425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Calibri" panose="020F0502020204030204" pitchFamily="34" charset="0"/>
              </a:defRPr>
            </a:lvl1pPr>
            <a:lvl2pPr>
              <a:defRPr sz="2800">
                <a:latin typeface="Calibri" panose="020F0502020204030204" pitchFamily="34" charset="0"/>
              </a:defRPr>
            </a:lvl2pPr>
            <a:lvl3pPr>
              <a:defRPr sz="2400">
                <a:latin typeface="Calibri" panose="020F0502020204030204" pitchFamily="34" charset="0"/>
              </a:defRPr>
            </a:lvl3pPr>
            <a:lvl4pPr>
              <a:defRPr sz="2000">
                <a:latin typeface="Calibri" panose="020F0502020204030204" pitchFamily="34" charset="0"/>
              </a:defRPr>
            </a:lvl4pPr>
            <a:lvl5pPr>
              <a:defRPr sz="2000">
                <a:latin typeface="Calibri" panose="020F050202020403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6414D667-6C82-4BB3-A0DF-8EC25F2EB945}" type="datetimeFigureOut">
              <a:rPr lang="en-US" smtClean="0"/>
              <a:pPr>
                <a:defRPr/>
              </a:pPr>
              <a:t>5/22/19</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C1DD350A-BB63-4772-96AE-ECA938F963BC}" type="slidenum">
              <a:rPr lang="en-US" smtClean="0"/>
              <a:pPr>
                <a:defRPr/>
              </a:pPr>
              <a:t>‹#›</a:t>
            </a:fld>
            <a:endParaRPr lang="en-US" dirty="0"/>
          </a:p>
        </p:txBody>
      </p:sp>
    </p:spTree>
    <p:extLst>
      <p:ext uri="{BB962C8B-B14F-4D97-AF65-F5344CB8AC3E}">
        <p14:creationId xmlns:p14="http://schemas.microsoft.com/office/powerpoint/2010/main" val="82704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Calibri" panose="020F0502020204030204"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F47C1CC6-E425-4269-A0DC-E7C4E02813D3}" type="datetimeFigureOut">
              <a:rPr lang="en-US" smtClean="0"/>
              <a:pPr>
                <a:defRPr/>
              </a:pPr>
              <a:t>5/22/19</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957D9697-4A6C-423E-8C86-097A9BBECBC0}" type="slidenum">
              <a:rPr lang="en-US" smtClean="0"/>
              <a:pPr>
                <a:defRPr/>
              </a:pPr>
              <a:t>‹#›</a:t>
            </a:fld>
            <a:endParaRPr lang="en-US" dirty="0"/>
          </a:p>
        </p:txBody>
      </p:sp>
    </p:spTree>
    <p:extLst>
      <p:ext uri="{BB962C8B-B14F-4D97-AF65-F5344CB8AC3E}">
        <p14:creationId xmlns:p14="http://schemas.microsoft.com/office/powerpoint/2010/main" val="2769858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E16DE4D9-8E82-410D-9197-F77AFE439D62}" type="datetimeFigureOut">
              <a:rPr lang="en-US" smtClean="0"/>
              <a:pPr>
                <a:defRPr/>
              </a:pPr>
              <a:t>5/22/19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590DBD80-2EF7-48B1-AA61-9C52F98D0135}" type="slidenum">
              <a:rPr lang="en-US" smtClean="0"/>
              <a:pPr>
                <a:defRPr/>
              </a:pPr>
              <a:t>‹#›</a:t>
            </a:fld>
            <a:endParaRPr lang="en-US" dirty="0"/>
          </a:p>
        </p:txBody>
      </p:sp>
    </p:spTree>
    <p:extLst>
      <p:ext uri="{BB962C8B-B14F-4D97-AF65-F5344CB8AC3E}">
        <p14:creationId xmlns:p14="http://schemas.microsoft.com/office/powerpoint/2010/main" val="3723511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hcii_body.png"/>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8"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8" name="Slide Number Placeholder 5"/>
          <p:cNvSpPr txBox="1">
            <a:spLocks/>
          </p:cNvSpPr>
          <p:nvPr userDrawn="1"/>
        </p:nvSpPr>
        <p:spPr>
          <a:xfrm rot="16200000">
            <a:off x="7003257" y="1897856"/>
            <a:ext cx="3763962" cy="517525"/>
          </a:xfrm>
          <a:prstGeom prst="rect">
            <a:avLst/>
          </a:prstGeom>
        </p:spPr>
        <p:txBody>
          <a:bodyPr anchor="ctr"/>
          <a:lstStyle>
            <a:lvl1pPr algn="r">
              <a:defRPr sz="1200">
                <a:solidFill>
                  <a:schemeClr val="tx1">
                    <a:lumMod val="75000"/>
                    <a:lumOff val="25000"/>
                  </a:schemeClr>
                </a:solidFill>
              </a:defRPr>
            </a:lvl1pPr>
          </a:lstStyle>
          <a:p>
            <a:pPr fontAlgn="auto">
              <a:spcBef>
                <a:spcPts val="0"/>
              </a:spcBef>
              <a:spcAft>
                <a:spcPts val="0"/>
              </a:spcAft>
              <a:defRPr/>
            </a:pPr>
            <a:r>
              <a:rPr lang="en-US" sz="1000" dirty="0">
                <a:solidFill>
                  <a:schemeClr val="bg1">
                    <a:lumMod val="65000"/>
                  </a:schemeClr>
                </a:solidFill>
                <a:latin typeface="Calibri" panose="020F0502020204030204" pitchFamily="34" charset="0"/>
                <a:cs typeface="Verdana"/>
              </a:rPr>
              <a:t>©2016 Carnegie Mellon University  :  </a:t>
            </a:r>
            <a:fld id="{906B404A-4A4D-430C-A37B-76AE2D31BD13}" type="slidenum">
              <a:rPr lang="en-US" sz="1000" b="1" smtClean="0">
                <a:latin typeface="Calibri" panose="020F0502020204030204" pitchFamily="34" charset="0"/>
                <a:cs typeface="Verdana"/>
              </a:rPr>
              <a:pPr fontAlgn="auto">
                <a:spcBef>
                  <a:spcPts val="0"/>
                </a:spcBef>
                <a:spcAft>
                  <a:spcPts val="0"/>
                </a:spcAft>
                <a:defRPr/>
              </a:pPr>
              <a:t>‹#›</a:t>
            </a:fld>
            <a:endParaRPr lang="en-US" sz="1000" b="1" dirty="0">
              <a:latin typeface="Calibri" panose="020F0502020204030204" pitchFamily="34" charset="0"/>
              <a:cs typeface="Verdana"/>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Lst>
  <p:txStyles>
    <p:titleStyle>
      <a:lvl1pPr algn="l" defTabSz="457200" rtl="0" eaLnBrk="0" fontAlgn="base" hangingPunct="0">
        <a:spcBef>
          <a:spcPct val="0"/>
        </a:spcBef>
        <a:spcAft>
          <a:spcPct val="0"/>
        </a:spcAft>
        <a:defRPr sz="4000" b="1" kern="1200">
          <a:solidFill>
            <a:srgbClr val="960000"/>
          </a:solidFill>
          <a:latin typeface="Calibri" panose="020F0502020204030204" pitchFamily="34" charset="0"/>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000" kern="1200">
          <a:solidFill>
            <a:srgbClr val="404040"/>
          </a:solidFill>
          <a:latin typeface="Calibri" panose="020F0502020204030204" pitchFamily="34" charset="0"/>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600" kern="1200">
          <a:solidFill>
            <a:srgbClr val="404040"/>
          </a:solidFill>
          <a:latin typeface="Calibri" panose="020F0502020204030204" pitchFamily="34" charset="0"/>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mj-lt"/>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news.cnet.com/2100-7350_3-6125213-2.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news.cnet.com/2100-7350_3-6125213-2.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wombatsecurity.com/antiphishingphi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www.wombatsecurity.com/antiphishingphi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Abt8aAB-Dr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531620" y="660400"/>
            <a:ext cx="7467600" cy="1549400"/>
          </a:xfrm>
        </p:spPr>
        <p:txBody>
          <a:bodyPr>
            <a:normAutofit/>
          </a:bodyPr>
          <a:lstStyle/>
          <a:p>
            <a:pPr eaLnBrk="1" hangingPunct="1"/>
            <a:r>
              <a:rPr lang="en-US" sz="4400" dirty="0">
                <a:cs typeface="Verdana" pitchFamily="34" charset="0"/>
              </a:rPr>
              <a:t>Security and UX</a:t>
            </a:r>
          </a:p>
        </p:txBody>
      </p:sp>
      <p:sp>
        <p:nvSpPr>
          <p:cNvPr id="12291" name="Subtitle 2"/>
          <p:cNvSpPr>
            <a:spLocks noGrp="1"/>
          </p:cNvSpPr>
          <p:nvPr>
            <p:ph type="subTitle" idx="1"/>
          </p:nvPr>
        </p:nvSpPr>
        <p:spPr>
          <a:xfrm>
            <a:off x="1524000" y="2133600"/>
            <a:ext cx="6781800" cy="1393825"/>
          </a:xfrm>
        </p:spPr>
        <p:txBody>
          <a:bodyPr>
            <a:normAutofit fontScale="92500" lnSpcReduction="10000"/>
          </a:bodyPr>
          <a:lstStyle/>
          <a:p>
            <a:pPr eaLnBrk="1" hangingPunct="1"/>
            <a:r>
              <a:rPr lang="en-US" sz="2800" dirty="0">
                <a:cs typeface="Verdana" pitchFamily="34" charset="0"/>
              </a:rPr>
              <a:t>Programming Usable Interfaces (PUI)</a:t>
            </a:r>
          </a:p>
          <a:p>
            <a:pPr eaLnBrk="1" hangingPunct="1"/>
            <a:r>
              <a:rPr lang="en-US" sz="2800" dirty="0">
                <a:cs typeface="Verdana" pitchFamily="34" charset="0"/>
              </a:rPr>
              <a:t>Software Structures for User Interfaces (SSUI)</a:t>
            </a:r>
          </a:p>
          <a:p>
            <a:pPr eaLnBrk="1" hangingPunct="1"/>
            <a:r>
              <a:rPr lang="en-US" sz="2800" dirty="0">
                <a:cs typeface="Verdana" pitchFamily="34" charset="0"/>
              </a:rPr>
              <a:t>Fall 2016</a:t>
            </a:r>
          </a:p>
        </p:txBody>
      </p:sp>
      <p:sp>
        <p:nvSpPr>
          <p:cNvPr id="4" name="Title 8"/>
          <p:cNvSpPr txBox="1">
            <a:spLocks/>
          </p:cNvSpPr>
          <p:nvPr/>
        </p:nvSpPr>
        <p:spPr>
          <a:xfrm>
            <a:off x="5334000" y="5737225"/>
            <a:ext cx="3581400" cy="511175"/>
          </a:xfrm>
          <a:prstGeom prst="rect">
            <a:avLst/>
          </a:prstGeom>
        </p:spPr>
        <p:txBody>
          <a:bodyP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lnSpc>
                <a:spcPct val="90000"/>
              </a:lnSpc>
              <a:defRPr/>
            </a:pPr>
            <a:r>
              <a:rPr lang="en-US" sz="2400" b="1" dirty="0">
                <a:solidFill>
                  <a:srgbClr val="960000"/>
                </a:solidFill>
                <a:latin typeface="Calibri" panose="020F0502020204030204" pitchFamily="34" charset="0"/>
              </a:rPr>
              <a:t>Jason Hong</a:t>
            </a:r>
          </a:p>
          <a:p>
            <a:pPr algn="r">
              <a:lnSpc>
                <a:spcPct val="90000"/>
              </a:lnSpc>
              <a:defRPr/>
            </a:pPr>
            <a:r>
              <a:rPr lang="en-US" sz="2400" b="1" dirty="0">
                <a:solidFill>
                  <a:srgbClr val="960000"/>
                </a:solidFill>
                <a:latin typeface="Calibri" panose="020F0502020204030204" pitchFamily="34" charset="0"/>
              </a:rPr>
              <a:t>jasonh@cs.cmu.edu</a:t>
            </a:r>
          </a:p>
        </p:txBody>
      </p:sp>
      <p:sp>
        <p:nvSpPr>
          <p:cNvPr id="7" name="Rectangle 4"/>
          <p:cNvSpPr>
            <a:spLocks noChangeArrowheads="1"/>
          </p:cNvSpPr>
          <p:nvPr/>
        </p:nvSpPr>
        <p:spPr bwMode="auto">
          <a:xfrm>
            <a:off x="101346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336632539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Strategy for Usable Privacy and Security</a:t>
            </a:r>
          </a:p>
        </p:txBody>
      </p:sp>
      <p:sp>
        <p:nvSpPr>
          <p:cNvPr id="3" name="Content Placeholder 2"/>
          <p:cNvSpPr>
            <a:spLocks noGrp="1"/>
          </p:cNvSpPr>
          <p:nvPr>
            <p:ph idx="1"/>
          </p:nvPr>
        </p:nvSpPr>
        <p:spPr>
          <a:xfrm>
            <a:off x="609600" y="1570037"/>
            <a:ext cx="8077200" cy="4525963"/>
          </a:xfrm>
        </p:spPr>
        <p:txBody>
          <a:bodyPr/>
          <a:lstStyle/>
          <a:p>
            <a:pPr eaLnBrk="1" hangingPunct="1"/>
            <a:r>
              <a:rPr lang="en-US" dirty="0"/>
              <a:t>Three pronged-approach, in order</a:t>
            </a:r>
          </a:p>
          <a:p>
            <a:pPr lvl="1" eaLnBrk="1" hangingPunct="1"/>
            <a:r>
              <a:rPr lang="en-US" dirty="0"/>
              <a:t>Make it invisible (where possible)</a:t>
            </a:r>
          </a:p>
          <a:p>
            <a:pPr lvl="1" eaLnBrk="1" hangingPunct="1"/>
            <a:r>
              <a:rPr lang="en-US" dirty="0"/>
              <a:t>Offer better user interfaces (affordances, mappings, mental models, </a:t>
            </a:r>
            <a:r>
              <a:rPr lang="en-US" dirty="0" err="1"/>
              <a:t>etc</a:t>
            </a:r>
            <a:r>
              <a:rPr lang="en-US" dirty="0"/>
              <a:t>)</a:t>
            </a:r>
          </a:p>
          <a:p>
            <a:pPr lvl="1" eaLnBrk="1" hangingPunct="1"/>
            <a:r>
              <a:rPr lang="en-US" dirty="0"/>
              <a:t>Train users (where necessary)</a:t>
            </a:r>
          </a:p>
          <a:p>
            <a:pPr lvl="1" eaLnBrk="1" hangingPunct="1"/>
            <a:endParaRPr lang="en-US" dirty="0"/>
          </a:p>
          <a:p>
            <a:pPr eaLnBrk="1" hangingPunct="1"/>
            <a:r>
              <a:rPr lang="en-US" dirty="0"/>
              <a:t>Let’s discuss training first</a:t>
            </a:r>
          </a:p>
        </p:txBody>
      </p:sp>
    </p:spTree>
    <p:extLst>
      <p:ext uri="{BB962C8B-B14F-4D97-AF65-F5344CB8AC3E}">
        <p14:creationId xmlns:p14="http://schemas.microsoft.com/office/powerpoint/2010/main" val="755776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Education is Challenging</a:t>
            </a:r>
          </a:p>
        </p:txBody>
      </p:sp>
      <p:sp>
        <p:nvSpPr>
          <p:cNvPr id="3" name="Content Placeholder 2"/>
          <p:cNvSpPr>
            <a:spLocks noGrp="1"/>
          </p:cNvSpPr>
          <p:nvPr>
            <p:ph idx="1"/>
          </p:nvPr>
        </p:nvSpPr>
        <p:spPr>
          <a:xfrm>
            <a:off x="609600" y="1447800"/>
            <a:ext cx="8077200" cy="4525963"/>
          </a:xfrm>
        </p:spPr>
        <p:txBody>
          <a:bodyPr/>
          <a:lstStyle/>
          <a:p>
            <a:pPr eaLnBrk="1" hangingPunct="1"/>
            <a:r>
              <a:rPr lang="en-US" dirty="0"/>
              <a:t>Users are not motivated to learn about security</a:t>
            </a:r>
          </a:p>
          <a:p>
            <a:pPr eaLnBrk="1" hangingPunct="1"/>
            <a:r>
              <a:rPr lang="en-US" dirty="0"/>
              <a:t>Security is a secondary task</a:t>
            </a:r>
          </a:p>
          <a:p>
            <a:pPr eaLnBrk="1" hangingPunct="1"/>
            <a:r>
              <a:rPr lang="en-US" dirty="0"/>
              <a:t>Difficult to teach people to make right online trust decision without increasing false positives</a:t>
            </a:r>
          </a:p>
          <a:p>
            <a:pPr eaLnBrk="1" hangingPunct="1">
              <a:lnSpc>
                <a:spcPct val="90000"/>
              </a:lnSpc>
            </a:pPr>
            <a:endParaRPr lang="en-US" sz="1800" dirty="0"/>
          </a:p>
          <a:p>
            <a:pPr eaLnBrk="1" hangingPunct="1">
              <a:lnSpc>
                <a:spcPct val="90000"/>
              </a:lnSpc>
              <a:buFontTx/>
              <a:buNone/>
            </a:pPr>
            <a:r>
              <a:rPr lang="en-US" dirty="0">
                <a:solidFill>
                  <a:schemeClr val="tx1"/>
                </a:solidFill>
              </a:rPr>
              <a:t>	“User education is a complete waste of time. It is about as much use as nailing jelly to a wall…. They are not interested…they just want to do their job.” </a:t>
            </a:r>
          </a:p>
          <a:p>
            <a:pPr eaLnBrk="1" hangingPunct="1">
              <a:lnSpc>
                <a:spcPct val="90000"/>
              </a:lnSpc>
              <a:buFontTx/>
              <a:buNone/>
            </a:pPr>
            <a:br>
              <a:rPr lang="en-US" sz="1000" dirty="0">
                <a:solidFill>
                  <a:schemeClr val="accent2"/>
                </a:solidFill>
              </a:rPr>
            </a:br>
            <a:r>
              <a:rPr lang="en-US" sz="2300" dirty="0">
                <a:solidFill>
                  <a:schemeClr val="accent2"/>
                </a:solidFill>
              </a:rPr>
              <a:t>			 Martin Overton, IBM security specialist</a:t>
            </a:r>
            <a:br>
              <a:rPr lang="en-US" sz="2300" dirty="0">
                <a:solidFill>
                  <a:schemeClr val="accent2"/>
                </a:solidFill>
              </a:rPr>
            </a:br>
            <a:r>
              <a:rPr lang="en-US" sz="2200" dirty="0">
                <a:solidFill>
                  <a:schemeClr val="accent2"/>
                </a:solidFill>
              </a:rPr>
              <a:t> 			   </a:t>
            </a:r>
            <a:r>
              <a:rPr lang="en-US" sz="1800" dirty="0">
                <a:solidFill>
                  <a:schemeClr val="accent2"/>
                </a:solidFill>
                <a:hlinkClick r:id="rId2"/>
              </a:rPr>
              <a:t>http://news.cnet.com/21007350_361252132.html</a:t>
            </a:r>
            <a:endParaRPr lang="en-US" sz="1800" dirty="0">
              <a:solidFill>
                <a:schemeClr val="accent2"/>
              </a:solidFill>
            </a:endParaRPr>
          </a:p>
          <a:p>
            <a:pPr eaLnBrk="1" hangingPunct="1">
              <a:lnSpc>
                <a:spcPct val="90000"/>
              </a:lnSpc>
            </a:pPr>
            <a:endParaRPr lang="en-US" sz="2200" dirty="0"/>
          </a:p>
          <a:p>
            <a:endParaRPr lang="en-US" dirty="0"/>
          </a:p>
        </p:txBody>
      </p:sp>
    </p:spTree>
    <p:extLst>
      <p:ext uri="{BB962C8B-B14F-4D97-AF65-F5344CB8AC3E}">
        <p14:creationId xmlns:p14="http://schemas.microsoft.com/office/powerpoint/2010/main" val="618641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Education is Challenging</a:t>
            </a:r>
          </a:p>
        </p:txBody>
      </p:sp>
      <p:sp>
        <p:nvSpPr>
          <p:cNvPr id="3" name="Content Placeholder 2"/>
          <p:cNvSpPr>
            <a:spLocks noGrp="1"/>
          </p:cNvSpPr>
          <p:nvPr>
            <p:ph idx="1"/>
          </p:nvPr>
        </p:nvSpPr>
        <p:spPr>
          <a:xfrm>
            <a:off x="609600" y="1447800"/>
            <a:ext cx="8077200" cy="4525963"/>
          </a:xfrm>
        </p:spPr>
        <p:txBody>
          <a:bodyPr/>
          <a:lstStyle/>
          <a:p>
            <a:pPr eaLnBrk="1" hangingPunct="1"/>
            <a:r>
              <a:rPr lang="en-US" dirty="0"/>
              <a:t>Users are not motivated to learn about security</a:t>
            </a:r>
          </a:p>
          <a:p>
            <a:pPr eaLnBrk="1" hangingPunct="1"/>
            <a:r>
              <a:rPr lang="en-US" dirty="0"/>
              <a:t>Security is a secondary task</a:t>
            </a:r>
          </a:p>
          <a:p>
            <a:pPr eaLnBrk="1" hangingPunct="1"/>
            <a:r>
              <a:rPr lang="en-US" dirty="0"/>
              <a:t>Difficult to teach people to make right online trust decision without increasing false positives</a:t>
            </a:r>
          </a:p>
          <a:p>
            <a:pPr eaLnBrk="1" hangingPunct="1">
              <a:lnSpc>
                <a:spcPct val="90000"/>
              </a:lnSpc>
            </a:pPr>
            <a:endParaRPr lang="en-US" sz="1800" dirty="0"/>
          </a:p>
          <a:p>
            <a:pPr eaLnBrk="1" hangingPunct="1">
              <a:lnSpc>
                <a:spcPct val="90000"/>
              </a:lnSpc>
              <a:buFontTx/>
              <a:buNone/>
            </a:pPr>
            <a:r>
              <a:rPr lang="en-US" dirty="0">
                <a:solidFill>
                  <a:schemeClr val="tx1"/>
                </a:solidFill>
              </a:rPr>
              <a:t>	“User education is a complete waste of time. It is about as much use as nailing jelly to a wall…. They are not interested…they just want to do their job.” </a:t>
            </a:r>
          </a:p>
          <a:p>
            <a:pPr eaLnBrk="1" hangingPunct="1">
              <a:lnSpc>
                <a:spcPct val="90000"/>
              </a:lnSpc>
              <a:buFontTx/>
              <a:buNone/>
            </a:pPr>
            <a:br>
              <a:rPr lang="en-US" sz="1000" dirty="0">
                <a:solidFill>
                  <a:schemeClr val="accent2"/>
                </a:solidFill>
              </a:rPr>
            </a:br>
            <a:r>
              <a:rPr lang="en-US" sz="2300" dirty="0">
                <a:solidFill>
                  <a:schemeClr val="accent2"/>
                </a:solidFill>
              </a:rPr>
              <a:t>			 Martin Overton, IBM security specialist</a:t>
            </a:r>
            <a:br>
              <a:rPr lang="en-US" sz="2300" dirty="0">
                <a:solidFill>
                  <a:schemeClr val="accent2"/>
                </a:solidFill>
              </a:rPr>
            </a:br>
            <a:r>
              <a:rPr lang="en-US" sz="2200" dirty="0">
                <a:solidFill>
                  <a:schemeClr val="accent2"/>
                </a:solidFill>
              </a:rPr>
              <a:t> 			   </a:t>
            </a:r>
            <a:r>
              <a:rPr lang="en-US" sz="1800" dirty="0">
                <a:solidFill>
                  <a:schemeClr val="accent2"/>
                </a:solidFill>
                <a:hlinkClick r:id="rId2"/>
              </a:rPr>
              <a:t>http://news.cnet.com/21007350_361252132.html</a:t>
            </a:r>
            <a:endParaRPr lang="en-US" sz="1800" dirty="0">
              <a:solidFill>
                <a:schemeClr val="accent2"/>
              </a:solidFill>
            </a:endParaRPr>
          </a:p>
          <a:p>
            <a:pPr eaLnBrk="1" hangingPunct="1">
              <a:lnSpc>
                <a:spcPct val="90000"/>
              </a:lnSpc>
            </a:pPr>
            <a:endParaRPr lang="en-US" sz="2200" dirty="0"/>
          </a:p>
          <a:p>
            <a:endParaRPr lang="en-US" dirty="0"/>
          </a:p>
        </p:txBody>
      </p:sp>
      <p:pic>
        <p:nvPicPr>
          <p:cNvPr id="4" name="Picture 5" descr="http://graeme.woaf.net/otherbits/jellypics/orange_jelly_nailed_to_w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00200"/>
            <a:ext cx="5791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9305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Actually, Users </a:t>
            </a:r>
            <a:r>
              <a:rPr lang="en-US" u="sng" dirty="0"/>
              <a:t>Are</a:t>
            </a:r>
            <a:r>
              <a:rPr lang="en-US" dirty="0"/>
              <a:t> Trainable</a:t>
            </a:r>
          </a:p>
        </p:txBody>
      </p:sp>
      <p:sp>
        <p:nvSpPr>
          <p:cNvPr id="3" name="Content Placeholder 2"/>
          <p:cNvSpPr>
            <a:spLocks noGrp="1"/>
          </p:cNvSpPr>
          <p:nvPr>
            <p:ph idx="1"/>
          </p:nvPr>
        </p:nvSpPr>
        <p:spPr>
          <a:xfrm>
            <a:off x="609600" y="1447800"/>
            <a:ext cx="8077200" cy="4525963"/>
          </a:xfrm>
        </p:spPr>
        <p:txBody>
          <a:bodyPr/>
          <a:lstStyle/>
          <a:p>
            <a:pPr eaLnBrk="1" hangingPunct="1"/>
            <a:r>
              <a:rPr lang="en-US" dirty="0"/>
              <a:t>Our research demonstrates that users can learn </a:t>
            </a:r>
            <a:br>
              <a:rPr lang="en-US" dirty="0"/>
            </a:br>
            <a:r>
              <a:rPr lang="en-US" dirty="0"/>
              <a:t>to protect themselves from phishing… if you can get them to pay attention to training</a:t>
            </a:r>
          </a:p>
          <a:p>
            <a:pPr eaLnBrk="1" hangingPunct="1"/>
            <a:endParaRPr lang="en-US" dirty="0"/>
          </a:p>
          <a:p>
            <a:pPr eaLnBrk="1" hangingPunct="1">
              <a:buFontTx/>
              <a:buNone/>
            </a:pPr>
            <a:endParaRPr lang="en-US" sz="3200" dirty="0"/>
          </a:p>
          <a:p>
            <a:pPr eaLnBrk="1" hangingPunct="1">
              <a:buFontTx/>
              <a:buNone/>
            </a:pPr>
            <a:endParaRPr lang="en-US" sz="3200" dirty="0"/>
          </a:p>
          <a:p>
            <a:pPr eaLnBrk="1" hangingPunct="1">
              <a:buFontTx/>
              <a:buNone/>
            </a:pPr>
            <a:r>
              <a:rPr lang="en-US" sz="2000" dirty="0"/>
              <a:t>P. </a:t>
            </a:r>
            <a:r>
              <a:rPr lang="en-US" sz="2000" dirty="0" err="1"/>
              <a:t>Kumaraguru</a:t>
            </a:r>
            <a:r>
              <a:rPr lang="en-US" sz="2000" dirty="0"/>
              <a:t>, S. Sheng, A. </a:t>
            </a:r>
            <a:r>
              <a:rPr lang="en-US" sz="2000" dirty="0" err="1"/>
              <a:t>Acquisti</a:t>
            </a:r>
            <a:r>
              <a:rPr lang="en-US" sz="2000" dirty="0"/>
              <a:t>, L. </a:t>
            </a:r>
            <a:r>
              <a:rPr lang="en-US" sz="2000" dirty="0" err="1"/>
              <a:t>Cranor</a:t>
            </a:r>
            <a:r>
              <a:rPr lang="en-US" sz="2000" dirty="0"/>
              <a:t>, and J. Hong. Teaching Johnny Not to Fall for Phish. </a:t>
            </a:r>
          </a:p>
        </p:txBody>
      </p:sp>
      <p:pic>
        <p:nvPicPr>
          <p:cNvPr id="4" name="Picture 5" descr="phil.ai"/>
          <p:cNvPicPr>
            <a:picLocks noChangeAspect="1"/>
          </p:cNvPicPr>
          <p:nvPr/>
        </p:nvPicPr>
        <p:blipFill>
          <a:blip r:embed="rId2">
            <a:extLst>
              <a:ext uri="{28A0092B-C50C-407E-A947-70E740481C1C}">
                <a14:useLocalDpi xmlns:a14="http://schemas.microsoft.com/office/drawing/2010/main" val="0"/>
              </a:ext>
            </a:extLst>
          </a:blip>
          <a:srcRect t="33333" b="28889"/>
          <a:stretch>
            <a:fillRect/>
          </a:stretch>
        </p:blipFill>
        <p:spPr bwMode="auto">
          <a:xfrm>
            <a:off x="3173413" y="3203575"/>
            <a:ext cx="27971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7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Get People Trained?</a:t>
            </a:r>
          </a:p>
        </p:txBody>
      </p:sp>
      <p:sp>
        <p:nvSpPr>
          <p:cNvPr id="3" name="Content Placeholder 2"/>
          <p:cNvSpPr>
            <a:spLocks noGrp="1"/>
          </p:cNvSpPr>
          <p:nvPr>
            <p:ph idx="1"/>
          </p:nvPr>
        </p:nvSpPr>
        <p:spPr>
          <a:xfrm>
            <a:off x="609600" y="1447800"/>
            <a:ext cx="8077200" cy="4525963"/>
          </a:xfrm>
        </p:spPr>
        <p:txBody>
          <a:bodyPr/>
          <a:lstStyle/>
          <a:p>
            <a:pPr eaLnBrk="1" hangingPunct="1"/>
            <a:r>
              <a:rPr lang="en-US" dirty="0"/>
              <a:t>Solution</a:t>
            </a:r>
          </a:p>
          <a:p>
            <a:pPr lvl="1" eaLnBrk="1" hangingPunct="1"/>
            <a:r>
              <a:rPr lang="en-US" dirty="0"/>
              <a:t>Create “teachable moments”:  </a:t>
            </a:r>
            <a:r>
              <a:rPr lang="en-US" b="1" dirty="0" err="1"/>
              <a:t>PhishGuru</a:t>
            </a:r>
            <a:endParaRPr lang="en-US" b="1" dirty="0"/>
          </a:p>
          <a:p>
            <a:pPr lvl="1" eaLnBrk="1" hangingPunct="1"/>
            <a:r>
              <a:rPr lang="en-US" dirty="0"/>
              <a:t>Make training fun: </a:t>
            </a:r>
            <a:r>
              <a:rPr lang="en-US" b="1" dirty="0"/>
              <a:t>Anti-Phishing Phil</a:t>
            </a:r>
          </a:p>
          <a:p>
            <a:pPr lvl="1" eaLnBrk="1" hangingPunct="1"/>
            <a:r>
              <a:rPr lang="en-US" dirty="0"/>
              <a:t>Use learning science principles</a:t>
            </a:r>
          </a:p>
        </p:txBody>
      </p:sp>
    </p:spTree>
    <p:extLst>
      <p:ext uri="{BB962C8B-B14F-4D97-AF65-F5344CB8AC3E}">
        <p14:creationId xmlns:p14="http://schemas.microsoft.com/office/powerpoint/2010/main" val="618641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descr="generic I.pdf"/>
          <p:cNvPicPr>
            <a:picLocks noChangeAspect="1"/>
          </p:cNvPicPr>
          <p:nvPr/>
        </p:nvPicPr>
        <p:blipFill>
          <a:blip r:embed="rId2">
            <a:extLst>
              <a:ext uri="{28A0092B-C50C-407E-A947-70E740481C1C}">
                <a14:useLocalDpi xmlns:a14="http://schemas.microsoft.com/office/drawing/2010/main" val="0"/>
              </a:ext>
            </a:extLst>
          </a:blip>
          <a:srcRect l="4616" r="4694" b="5901"/>
          <a:stretch>
            <a:fillRect/>
          </a:stretch>
        </p:blipFill>
        <p:spPr bwMode="auto">
          <a:xfrm>
            <a:off x="9906000" y="1371600"/>
            <a:ext cx="3151187" cy="2514600"/>
          </a:xfrm>
          <a:prstGeom prst="rect">
            <a:avLst/>
          </a:prstGeom>
          <a:solidFill>
            <a:schemeClr val="bg1"/>
          </a:solidFill>
          <a:ln w="9525">
            <a:solidFill>
              <a:srgbClr val="C0C0C0"/>
            </a:solidFill>
            <a:miter lim="800000"/>
            <a:headEnd/>
            <a:tailEnd/>
          </a:ln>
        </p:spPr>
      </p:pic>
      <p:sp>
        <p:nvSpPr>
          <p:cNvPr id="13315" name="Rectangle 2"/>
          <p:cNvSpPr>
            <a:spLocks noGrp="1"/>
          </p:cNvSpPr>
          <p:nvPr>
            <p:ph type="title"/>
          </p:nvPr>
        </p:nvSpPr>
        <p:spPr/>
        <p:txBody>
          <a:bodyPr/>
          <a:lstStyle/>
          <a:p>
            <a:pPr eaLnBrk="1" hangingPunct="1"/>
            <a:r>
              <a:rPr lang="en-US" dirty="0">
                <a:cs typeface="Verdana" pitchFamily="34" charset="0"/>
              </a:rPr>
              <a:t>Learning Science</a:t>
            </a:r>
          </a:p>
        </p:txBody>
      </p:sp>
      <p:sp>
        <p:nvSpPr>
          <p:cNvPr id="13316" name="Rectangle 3"/>
          <p:cNvSpPr>
            <a:spLocks noGrp="1"/>
          </p:cNvSpPr>
          <p:nvPr>
            <p:ph type="body" idx="1"/>
          </p:nvPr>
        </p:nvSpPr>
        <p:spPr/>
        <p:txBody>
          <a:bodyPr/>
          <a:lstStyle/>
          <a:p>
            <a:pPr eaLnBrk="1" hangingPunct="1"/>
            <a:r>
              <a:rPr lang="en-US" dirty="0">
                <a:cs typeface="Verdana" pitchFamily="34" charset="0"/>
              </a:rPr>
              <a:t>Area of research examining learning, retention, and transfer of skills</a:t>
            </a:r>
          </a:p>
          <a:p>
            <a:pPr eaLnBrk="1" hangingPunct="1"/>
            <a:r>
              <a:rPr lang="en-US" dirty="0">
                <a:cs typeface="Verdana" pitchFamily="34" charset="0"/>
              </a:rPr>
              <a:t>Example principles</a:t>
            </a:r>
          </a:p>
          <a:p>
            <a:pPr lvl="1" eaLnBrk="1" hangingPunct="1"/>
            <a:r>
              <a:rPr lang="en-US" sz="2600" dirty="0">
                <a:cs typeface="Verdana" pitchFamily="34" charset="0"/>
              </a:rPr>
              <a:t>Learning by doing</a:t>
            </a:r>
          </a:p>
          <a:p>
            <a:pPr lvl="1" eaLnBrk="1" hangingPunct="1"/>
            <a:r>
              <a:rPr lang="en-US" sz="2600" dirty="0">
                <a:cs typeface="Verdana" pitchFamily="34" charset="0"/>
              </a:rPr>
              <a:t>Immediate feedback</a:t>
            </a:r>
          </a:p>
          <a:p>
            <a:pPr lvl="1" eaLnBrk="1" hangingPunct="1"/>
            <a:r>
              <a:rPr lang="en-US" sz="2600" dirty="0">
                <a:cs typeface="Verdana" pitchFamily="34" charset="0"/>
              </a:rPr>
              <a:t>Conceptual-procedural</a:t>
            </a:r>
          </a:p>
          <a:p>
            <a:pPr lvl="1" eaLnBrk="1" hangingPunct="1"/>
            <a:r>
              <a:rPr lang="en-US" sz="2600" dirty="0">
                <a:cs typeface="Verdana" pitchFamily="34" charset="0"/>
              </a:rPr>
              <a:t>Reflection</a:t>
            </a:r>
          </a:p>
          <a:p>
            <a:pPr lvl="1" eaLnBrk="1" hangingPunct="1"/>
            <a:r>
              <a:rPr lang="en-US" dirty="0">
                <a:cs typeface="Verdana" pitchFamily="34" charset="0"/>
              </a:rPr>
              <a:t>Multimedia</a:t>
            </a:r>
            <a:endParaRPr lang="en-US" sz="2600" dirty="0">
              <a:cs typeface="Verdana" pitchFamily="34" charset="0"/>
            </a:endParaRPr>
          </a:p>
          <a:p>
            <a:pPr lvl="1" eaLnBrk="1" hangingPunct="1"/>
            <a:r>
              <a:rPr lang="en-US" sz="2600" dirty="0">
                <a:cs typeface="Verdana" pitchFamily="34" charset="0"/>
              </a:rPr>
              <a:t>… many others</a:t>
            </a:r>
          </a:p>
          <a:p>
            <a:pPr eaLnBrk="1" hangingPunct="1"/>
            <a:endParaRPr lang="en-US" dirty="0">
              <a:cs typeface="Verdana" pitchFamily="34" charset="0"/>
            </a:endParaRPr>
          </a:p>
        </p:txBody>
      </p:sp>
    </p:spTree>
    <p:extLst>
      <p:ext uri="{BB962C8B-B14F-4D97-AF65-F5344CB8AC3E}">
        <p14:creationId xmlns:p14="http://schemas.microsoft.com/office/powerpoint/2010/main" val="703767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nchor="t" anchorCtr="0"/>
          <a:lstStyle/>
          <a:p>
            <a:pPr eaLnBrk="1" hangingPunct="1"/>
            <a:r>
              <a:rPr lang="en-US" dirty="0" err="1"/>
              <a:t>PhishGuru</a:t>
            </a:r>
            <a:r>
              <a:rPr lang="en-US" dirty="0"/>
              <a:t> Embedded Training</a:t>
            </a:r>
          </a:p>
        </p:txBody>
      </p:sp>
      <p:sp>
        <p:nvSpPr>
          <p:cNvPr id="14339" name="Rectangle 3"/>
          <p:cNvSpPr>
            <a:spLocks noGrp="1" noChangeArrowheads="1"/>
          </p:cNvSpPr>
          <p:nvPr>
            <p:ph idx="4294967295"/>
          </p:nvPr>
        </p:nvSpPr>
        <p:spPr>
          <a:xfrm>
            <a:off x="609600" y="1600200"/>
            <a:ext cx="8229600" cy="4525963"/>
          </a:xfrm>
        </p:spPr>
        <p:txBody>
          <a:bodyPr/>
          <a:lstStyle/>
          <a:p>
            <a:pPr eaLnBrk="1" hangingPunct="1"/>
            <a:r>
              <a:rPr lang="en-US" dirty="0"/>
              <a:t>Send emails that look like a phishing attack</a:t>
            </a:r>
          </a:p>
          <a:p>
            <a:pPr eaLnBrk="1" hangingPunct="1"/>
            <a:r>
              <a:rPr lang="en-US" dirty="0"/>
              <a:t>If recipient falls for it, show intervention teaching what cues to look for in engaging format</a:t>
            </a:r>
          </a:p>
          <a:p>
            <a:pPr eaLnBrk="1" hangingPunct="1"/>
            <a:r>
              <a:rPr lang="en-US" dirty="0"/>
              <a:t>Will present one thread of research we did on </a:t>
            </a:r>
            <a:r>
              <a:rPr lang="en-US" dirty="0" err="1"/>
              <a:t>PhishGuru</a:t>
            </a:r>
            <a:endParaRPr lang="en-US" dirty="0"/>
          </a:p>
        </p:txBody>
      </p:sp>
      <p:pic>
        <p:nvPicPr>
          <p:cNvPr id="14340" name="Picture 3" descr="pg-horizontal.ai"/>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9838" y="4838700"/>
            <a:ext cx="23669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1270555"/>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p:cNvSpPr>
          <p:nvPr>
            <p:ph idx="4294967295"/>
          </p:nvPr>
        </p:nvSpPr>
        <p:spPr/>
        <p:txBody>
          <a:bodyPr/>
          <a:lstStyle/>
          <a:p>
            <a:pPr eaLnBrk="1" hangingPunct="1"/>
            <a:endParaRPr lang="en-US" dirty="0"/>
          </a:p>
        </p:txBody>
      </p:sp>
      <p:pic>
        <p:nvPicPr>
          <p:cNvPr id="155652" name="Picture 4" descr="email_screen"/>
          <p:cNvPicPr>
            <a:picLocks noChangeAspect="1" noChangeArrowheads="1"/>
          </p:cNvPicPr>
          <p:nvPr/>
        </p:nvPicPr>
        <p:blipFill>
          <a:blip r:embed="rId3"/>
          <a:srcRect/>
          <a:stretch>
            <a:fillRect/>
          </a:stretch>
        </p:blipFill>
        <p:spPr bwMode="auto">
          <a:xfrm>
            <a:off x="0" y="0"/>
            <a:ext cx="9144000" cy="6858000"/>
          </a:xfrm>
          <a:prstGeom prst="rect">
            <a:avLst/>
          </a:prstGeom>
          <a:noFill/>
          <a:effectLst>
            <a:outerShdw blurRad="63500" dist="38099" dir="2700000" algn="ctr" rotWithShape="0">
              <a:srgbClr val="000000">
                <a:alpha val="74998"/>
              </a:srgbClr>
            </a:outerShdw>
          </a:effectLst>
        </p:spPr>
      </p:pic>
      <p:sp>
        <p:nvSpPr>
          <p:cNvPr id="155653" name="Text Box 5"/>
          <p:cNvSpPr txBox="1">
            <a:spLocks noChangeArrowheads="1"/>
          </p:cNvSpPr>
          <p:nvPr/>
        </p:nvSpPr>
        <p:spPr bwMode="auto">
          <a:xfrm>
            <a:off x="304800" y="5948363"/>
            <a:ext cx="8534400" cy="579437"/>
          </a:xfrm>
          <a:prstGeom prst="roundRect">
            <a:avLst/>
          </a:prstGeom>
          <a:solidFill>
            <a:schemeClr val="accent1">
              <a:lumMod val="40000"/>
              <a:lumOff val="60000"/>
            </a:schemeClr>
          </a:solidFill>
          <a:ln>
            <a:headEnd/>
            <a:tailEnd/>
          </a:ln>
          <a:effectLst>
            <a:outerShdw blurRad="50800" dist="38100" dir="2700000">
              <a:srgbClr val="000000">
                <a:alpha val="43000"/>
              </a:srgbClr>
            </a:outerShdw>
          </a:effectLst>
        </p:spPr>
        <p:style>
          <a:lnRef idx="2">
            <a:schemeClr val="accent4"/>
          </a:lnRef>
          <a:fillRef idx="1">
            <a:schemeClr val="lt1"/>
          </a:fillRef>
          <a:effectRef idx="0">
            <a:schemeClr val="accent4"/>
          </a:effectRef>
          <a:fontRef idx="minor">
            <a:schemeClr val="dk1"/>
          </a:fontRef>
        </p:style>
        <p:txBody>
          <a:bodyPr>
            <a:spAutoFit/>
          </a:bodyPr>
          <a:lstStyle/>
          <a:p>
            <a:pPr algn="l" defTabSz="457200" eaLnBrk="0" hangingPunct="0">
              <a:defRPr/>
            </a:pPr>
            <a:r>
              <a:rPr lang="en-US" sz="2800" dirty="0">
                <a:latin typeface="Calibri" panose="020F0502020204030204" pitchFamily="34" charset="0"/>
              </a:rPr>
              <a:t>Subject: Revision to Your </a:t>
            </a:r>
            <a:r>
              <a:rPr lang="en-US" sz="2800" dirty="0" err="1">
                <a:latin typeface="Calibri" panose="020F0502020204030204" pitchFamily="34" charset="0"/>
              </a:rPr>
              <a:t>Amazon.com</a:t>
            </a:r>
            <a:r>
              <a:rPr lang="en-US" sz="2800" dirty="0">
                <a:latin typeface="Calibri" panose="020F0502020204030204" pitchFamily="34" charset="0"/>
              </a:rPr>
              <a:t> Information</a:t>
            </a:r>
          </a:p>
        </p:txBody>
      </p:sp>
    </p:spTree>
    <p:extLst>
      <p:ext uri="{BB962C8B-B14F-4D97-AF65-F5344CB8AC3E}">
        <p14:creationId xmlns:p14="http://schemas.microsoft.com/office/powerpoint/2010/main" val="411854943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p:cNvSpPr>
          <p:nvPr>
            <p:ph idx="4294967295"/>
          </p:nvPr>
        </p:nvSpPr>
        <p:spPr/>
        <p:txBody>
          <a:bodyPr/>
          <a:lstStyle/>
          <a:p>
            <a:pPr eaLnBrk="1" hangingPunct="1"/>
            <a:endParaRPr lang="en-US" dirty="0"/>
          </a:p>
        </p:txBody>
      </p:sp>
      <p:pic>
        <p:nvPicPr>
          <p:cNvPr id="157700" name="Picture 4" descr="inside_email_screen"/>
          <p:cNvPicPr>
            <a:picLocks noChangeAspect="1" noChangeArrowheads="1"/>
          </p:cNvPicPr>
          <p:nvPr/>
        </p:nvPicPr>
        <p:blipFill>
          <a:blip r:embed="rId3"/>
          <a:srcRect/>
          <a:stretch>
            <a:fillRect/>
          </a:stretch>
        </p:blipFill>
        <p:spPr bwMode="auto">
          <a:xfrm>
            <a:off x="0" y="0"/>
            <a:ext cx="9144000" cy="6858000"/>
          </a:xfrm>
          <a:prstGeom prst="rect">
            <a:avLst/>
          </a:prstGeom>
          <a:noFill/>
          <a:effectLst>
            <a:outerShdw blurRad="63500" dist="38099" dir="2700000" algn="ctr" rotWithShape="0">
              <a:srgbClr val="000000">
                <a:alpha val="74998"/>
              </a:srgbClr>
            </a:outerShdw>
          </a:effectLst>
        </p:spPr>
      </p:pic>
      <p:sp>
        <p:nvSpPr>
          <p:cNvPr id="157701" name="Text Box 5"/>
          <p:cNvSpPr txBox="1">
            <a:spLocks noChangeArrowheads="1"/>
          </p:cNvSpPr>
          <p:nvPr/>
        </p:nvSpPr>
        <p:spPr bwMode="auto">
          <a:xfrm>
            <a:off x="152400" y="1524000"/>
            <a:ext cx="8610600" cy="579438"/>
          </a:xfrm>
          <a:prstGeom prst="roundRect">
            <a:avLst/>
          </a:prstGeom>
          <a:solidFill>
            <a:schemeClr val="accent1">
              <a:lumMod val="40000"/>
              <a:lumOff val="60000"/>
            </a:schemeClr>
          </a:solidFill>
          <a:ln>
            <a:headEnd/>
            <a:tailEnd/>
          </a:ln>
          <a:effectLst>
            <a:outerShdw blurRad="50800" dist="38100" dir="2700000">
              <a:srgbClr val="000000">
                <a:alpha val="43000"/>
              </a:srgbClr>
            </a:outerShdw>
          </a:effectLst>
        </p:spPr>
        <p:style>
          <a:lnRef idx="2">
            <a:schemeClr val="accent4"/>
          </a:lnRef>
          <a:fillRef idx="1">
            <a:schemeClr val="lt1"/>
          </a:fillRef>
          <a:effectRef idx="0">
            <a:schemeClr val="accent4"/>
          </a:effectRef>
          <a:fontRef idx="minor">
            <a:schemeClr val="dk1"/>
          </a:fontRef>
        </p:style>
        <p:txBody>
          <a:bodyPr>
            <a:spAutoFit/>
          </a:bodyPr>
          <a:lstStyle/>
          <a:p>
            <a:pPr algn="l" defTabSz="457200" eaLnBrk="0" hangingPunct="0">
              <a:defRPr/>
            </a:pPr>
            <a:r>
              <a:rPr lang="en-US" sz="2800" dirty="0">
                <a:latin typeface="Calibri" panose="020F0502020204030204" pitchFamily="34" charset="0"/>
              </a:rPr>
              <a:t>Subject: Revision to Your </a:t>
            </a:r>
            <a:r>
              <a:rPr lang="en-US" sz="2800" dirty="0" err="1">
                <a:latin typeface="Calibri" panose="020F0502020204030204" pitchFamily="34" charset="0"/>
              </a:rPr>
              <a:t>Amazon.com</a:t>
            </a:r>
            <a:r>
              <a:rPr lang="en-US" sz="2800" dirty="0">
                <a:latin typeface="Calibri" panose="020F0502020204030204" pitchFamily="34" charset="0"/>
              </a:rPr>
              <a:t> Information</a:t>
            </a:r>
          </a:p>
        </p:txBody>
      </p:sp>
      <p:sp>
        <p:nvSpPr>
          <p:cNvPr id="157702" name="Text Box 6"/>
          <p:cNvSpPr txBox="1">
            <a:spLocks noChangeArrowheads="1"/>
          </p:cNvSpPr>
          <p:nvPr/>
        </p:nvSpPr>
        <p:spPr bwMode="auto">
          <a:xfrm>
            <a:off x="152400" y="3124200"/>
            <a:ext cx="8610600" cy="579438"/>
          </a:xfrm>
          <a:prstGeom prst="roundRect">
            <a:avLst/>
          </a:prstGeom>
          <a:solidFill>
            <a:schemeClr val="accent1">
              <a:lumMod val="40000"/>
              <a:lumOff val="60000"/>
            </a:schemeClr>
          </a:solidFill>
          <a:ln>
            <a:headEnd/>
            <a:tailEnd/>
          </a:ln>
          <a:effectLst>
            <a:outerShdw blurRad="50800" dist="38100" dir="2700000">
              <a:srgbClr val="000000">
                <a:alpha val="43000"/>
              </a:srgbClr>
            </a:outerShdw>
          </a:effectLst>
        </p:spPr>
        <p:style>
          <a:lnRef idx="2">
            <a:schemeClr val="accent4"/>
          </a:lnRef>
          <a:fillRef idx="1">
            <a:schemeClr val="lt1"/>
          </a:fillRef>
          <a:effectRef idx="0">
            <a:schemeClr val="accent4"/>
          </a:effectRef>
          <a:fontRef idx="minor">
            <a:schemeClr val="dk1"/>
          </a:fontRef>
        </p:style>
        <p:txBody>
          <a:bodyPr>
            <a:spAutoFit/>
          </a:bodyPr>
          <a:lstStyle/>
          <a:p>
            <a:pPr algn="l" defTabSz="457200" eaLnBrk="0" hangingPunct="0">
              <a:defRPr/>
            </a:pPr>
            <a:r>
              <a:rPr lang="en-US" sz="2800" dirty="0">
                <a:latin typeface="Calibri" panose="020F0502020204030204" pitchFamily="34" charset="0"/>
              </a:rPr>
              <a:t>Please login and enter your information</a:t>
            </a:r>
          </a:p>
        </p:txBody>
      </p:sp>
      <p:sp>
        <p:nvSpPr>
          <p:cNvPr id="52230" name="AutoShape 6"/>
          <p:cNvSpPr>
            <a:spLocks noChangeArrowheads="1"/>
          </p:cNvSpPr>
          <p:nvPr/>
        </p:nvSpPr>
        <p:spPr bwMode="auto">
          <a:xfrm>
            <a:off x="152400" y="4122738"/>
            <a:ext cx="3349625" cy="417512"/>
          </a:xfrm>
          <a:prstGeom prst="roundRect">
            <a:avLst>
              <a:gd name="adj" fmla="val 16667"/>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defTabSz="457200"/>
            <a:endParaRPr lang="en-US">
              <a:ea typeface="MS PGothic" pitchFamily="34" charset="-128"/>
            </a:endParaRPr>
          </a:p>
        </p:txBody>
      </p:sp>
    </p:spTree>
    <p:extLst>
      <p:ext uri="{BB962C8B-B14F-4D97-AF65-F5344CB8AC3E}">
        <p14:creationId xmlns:p14="http://schemas.microsoft.com/office/powerpoint/2010/main" val="338635801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77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7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2230"/>
                                        </p:tgtEl>
                                        <p:attrNameLst>
                                          <p:attrName>style.visibility</p:attrName>
                                        </p:attrNameLst>
                                      </p:cBhvr>
                                      <p:to>
                                        <p:strVal val="visible"/>
                                      </p:to>
                                    </p:set>
                                    <p:animEffect transition="in" filter="dissolve">
                                      <p:cBhvr>
                                        <p:cTn id="13"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nimBg="1"/>
      <p:bldP spid="157702" grpId="0" animBg="1"/>
      <p:bldP spid="522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ChangeArrowheads="1"/>
          </p:cNvSpPr>
          <p:nvPr/>
        </p:nvSpPr>
        <p:spPr bwMode="auto">
          <a:xfrm>
            <a:off x="0" y="0"/>
            <a:ext cx="9144000" cy="6858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7411" name="Picture 3" descr="generic I.pdf"/>
          <p:cNvPicPr>
            <a:picLocks noChangeAspect="1"/>
          </p:cNvPicPr>
          <p:nvPr/>
        </p:nvPicPr>
        <p:blipFill>
          <a:blip r:embed="rId3">
            <a:extLst>
              <a:ext uri="{28A0092B-C50C-407E-A947-70E740481C1C}">
                <a14:useLocalDpi xmlns:a14="http://schemas.microsoft.com/office/drawing/2010/main" val="0"/>
              </a:ext>
            </a:extLst>
          </a:blip>
          <a:srcRect l="4611" r="4718" b="5927"/>
          <a:stretch>
            <a:fillRect/>
          </a:stretch>
        </p:blipFill>
        <p:spPr bwMode="auto">
          <a:xfrm>
            <a:off x="279400" y="23813"/>
            <a:ext cx="858837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422335"/>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304799" y="1168400"/>
            <a:ext cx="4683125" cy="4876800"/>
          </a:xfrm>
        </p:spPr>
        <p:txBody>
          <a:bodyPr/>
          <a:lstStyle/>
          <a:p>
            <a:r>
              <a:rPr lang="en-US" dirty="0">
                <a:cs typeface="Verdana" pitchFamily="34" charset="0"/>
              </a:rPr>
              <a:t>Malware</a:t>
            </a:r>
          </a:p>
          <a:p>
            <a:pPr lvl="1"/>
            <a:r>
              <a:rPr lang="en-US" dirty="0">
                <a:cs typeface="Verdana" pitchFamily="34" charset="0"/>
              </a:rPr>
              <a:t>Fake anti-virus</a:t>
            </a:r>
          </a:p>
          <a:p>
            <a:pPr lvl="1"/>
            <a:r>
              <a:rPr lang="en-US" dirty="0">
                <a:cs typeface="Verdana" pitchFamily="34" charset="0"/>
              </a:rPr>
              <a:t>Fake s/w updates </a:t>
            </a:r>
          </a:p>
          <a:p>
            <a:pPr lvl="1"/>
            <a:r>
              <a:rPr lang="en-US" dirty="0">
                <a:cs typeface="Verdana" pitchFamily="34" charset="0"/>
              </a:rPr>
              <a:t>Fake video codecs</a:t>
            </a:r>
          </a:p>
          <a:p>
            <a:pPr lvl="1"/>
            <a:r>
              <a:rPr lang="en-US" dirty="0">
                <a:cs typeface="Verdana" pitchFamily="34" charset="0"/>
              </a:rPr>
              <a:t>Fake account breaches</a:t>
            </a:r>
          </a:p>
          <a:p>
            <a:r>
              <a:rPr lang="en-US" dirty="0">
                <a:cs typeface="Verdana" pitchFamily="34" charset="0"/>
              </a:rPr>
              <a:t>Passwords</a:t>
            </a:r>
          </a:p>
          <a:p>
            <a:r>
              <a:rPr lang="en-US" dirty="0">
                <a:cs typeface="Verdana" pitchFamily="34" charset="0"/>
              </a:rPr>
              <a:t>Social networks</a:t>
            </a:r>
          </a:p>
          <a:p>
            <a:pPr lvl="1"/>
            <a:r>
              <a:rPr lang="en-US" dirty="0">
                <a:cs typeface="Verdana" pitchFamily="34" charset="0"/>
              </a:rPr>
              <a:t>Oversharing </a:t>
            </a:r>
          </a:p>
          <a:p>
            <a:pPr lvl="1"/>
            <a:r>
              <a:rPr lang="en-US" dirty="0">
                <a:cs typeface="Verdana" pitchFamily="34" charset="0"/>
              </a:rPr>
              <a:t>Accidental sharing</a:t>
            </a:r>
          </a:p>
          <a:p>
            <a:pPr lvl="1"/>
            <a:r>
              <a:rPr lang="en-US" dirty="0">
                <a:cs typeface="Verdana" pitchFamily="34" charset="0"/>
              </a:rPr>
              <a:t>Fake friends</a:t>
            </a:r>
          </a:p>
        </p:txBody>
      </p:sp>
      <p:sp>
        <p:nvSpPr>
          <p:cNvPr id="13316" name="Title 1"/>
          <p:cNvSpPr>
            <a:spLocks noGrp="1"/>
          </p:cNvSpPr>
          <p:nvPr>
            <p:ph type="title"/>
          </p:nvPr>
        </p:nvSpPr>
        <p:spPr/>
        <p:txBody>
          <a:bodyPr/>
          <a:lstStyle/>
          <a:p>
            <a:r>
              <a:rPr lang="en-US" dirty="0">
                <a:cs typeface="Verdana" pitchFamily="34" charset="0"/>
              </a:rPr>
              <a:t>Unusable Privacy and Security</a:t>
            </a:r>
          </a:p>
        </p:txBody>
      </p:sp>
      <p:pic>
        <p:nvPicPr>
          <p:cNvPr id="4098" name="Picture 2" descr="http://stanbiron.com/content/binary/passwordPostIt.jpg"/>
          <p:cNvPicPr>
            <a:picLocks noChangeAspect="1" noChangeArrowheads="1"/>
          </p:cNvPicPr>
          <p:nvPr/>
        </p:nvPicPr>
        <p:blipFill rotWithShape="1">
          <a:blip r:embed="rId2">
            <a:extLst>
              <a:ext uri="{28A0092B-C50C-407E-A947-70E740481C1C}">
                <a14:useLocalDpi xmlns:a14="http://schemas.microsoft.com/office/drawing/2010/main" val="0"/>
              </a:ext>
            </a:extLst>
          </a:blip>
          <a:srcRect l="6417"/>
          <a:stretch/>
        </p:blipFill>
        <p:spPr bwMode="auto">
          <a:xfrm>
            <a:off x="4836886" y="1066800"/>
            <a:ext cx="9260114" cy="5772150"/>
          </a:xfrm>
          <a:prstGeom prst="rect">
            <a:avLst/>
          </a:prstGeom>
          <a:noFill/>
          <a:extLst>
            <a:ext uri="{909E8E84-426E-40DD-AFC4-6F175D3DCCD1}">
              <a14:hiddenFill xmlns:a14="http://schemas.microsoft.com/office/drawing/2010/main">
                <a:solidFill>
                  <a:srgbClr val="FFFFFF"/>
                </a:solidFill>
              </a14:hiddenFill>
            </a:ext>
          </a:extLst>
        </p:spPr>
      </p:pic>
      <p:sp>
        <p:nvSpPr>
          <p:cNvPr id="13317" name="Line 5"/>
          <p:cNvSpPr>
            <a:spLocks noChangeShapeType="1"/>
          </p:cNvSpPr>
          <p:nvPr/>
        </p:nvSpPr>
        <p:spPr bwMode="auto">
          <a:xfrm>
            <a:off x="2590800" y="3886200"/>
            <a:ext cx="2197100" cy="0"/>
          </a:xfrm>
          <a:prstGeom prst="line">
            <a:avLst/>
          </a:prstGeom>
          <a:noFill/>
          <a:ln w="25400">
            <a:solidFill>
              <a:schemeClr val="tx1"/>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Calibri" panose="020F0502020204030204" pitchFamily="34" charset="0"/>
            </a:endParaRPr>
          </a:p>
        </p:txBody>
      </p:sp>
    </p:spTree>
    <p:extLst>
      <p:ext uri="{BB962C8B-B14F-4D97-AF65-F5344CB8AC3E}">
        <p14:creationId xmlns:p14="http://schemas.microsoft.com/office/powerpoint/2010/main" val="1703014616"/>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pg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028"/>
          <p:cNvSpPr>
            <a:spLocks noChangeArrowheads="1"/>
          </p:cNvSpPr>
          <p:nvPr/>
        </p:nvSpPr>
        <p:spPr bwMode="auto">
          <a:xfrm>
            <a:off x="0" y="0"/>
            <a:ext cx="9144000" cy="6838950"/>
          </a:xfrm>
          <a:prstGeom prst="rect">
            <a:avLst/>
          </a:prstGeom>
          <a:solidFill>
            <a:schemeClr val="accent2">
              <a:lumMod val="40000"/>
              <a:lumOff val="60000"/>
              <a:alpha val="78822"/>
            </a:schemeClr>
          </a:solidFill>
          <a:ln w="9525">
            <a:noFill/>
            <a:miter lim="800000"/>
            <a:headEnd/>
            <a:tailEnd/>
          </a:ln>
        </p:spPr>
        <p:txBody>
          <a:bodyPr wrap="none" anchor="ctr"/>
          <a:lstStyle/>
          <a:p>
            <a:pPr algn="l" defTabSz="457200"/>
            <a:endParaRPr lang="en-US">
              <a:ea typeface="MS PGothic" pitchFamily="34" charset="-128"/>
            </a:endParaRPr>
          </a:p>
        </p:txBody>
      </p:sp>
      <p:pic>
        <p:nvPicPr>
          <p:cNvPr id="62468" name="Picture 4" descr="pg_warning.png"/>
          <p:cNvPicPr>
            <a:picLocks noChangeAspect="1"/>
          </p:cNvPicPr>
          <p:nvPr/>
        </p:nvPicPr>
        <p:blipFill rotWithShape="1">
          <a:blip r:embed="rId4">
            <a:extLst>
              <a:ext uri="{28A0092B-C50C-407E-A947-70E740481C1C}">
                <a14:useLocalDpi xmlns:a14="http://schemas.microsoft.com/office/drawing/2010/main" val="0"/>
              </a:ext>
            </a:extLst>
          </a:blip>
          <a:srcRect r="4202"/>
          <a:stretch/>
        </p:blipFill>
        <p:spPr bwMode="auto">
          <a:xfrm>
            <a:off x="0" y="609599"/>
            <a:ext cx="9144000" cy="198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31"/>
          <p:cNvSpPr txBox="1">
            <a:spLocks noChangeArrowheads="1"/>
          </p:cNvSpPr>
          <p:nvPr/>
        </p:nvSpPr>
        <p:spPr bwMode="auto">
          <a:xfrm>
            <a:off x="4316413" y="5016500"/>
            <a:ext cx="4443412" cy="1536700"/>
          </a:xfrm>
          <a:prstGeom prst="roundRect">
            <a:avLst/>
          </a:prstGeom>
          <a:solidFill>
            <a:schemeClr val="accent1">
              <a:lumMod val="40000"/>
              <a:lumOff val="60000"/>
            </a:schemeClr>
          </a:solidFill>
          <a:ln>
            <a:headEnd/>
            <a:tailEnd/>
          </a:ln>
          <a:effectLst>
            <a:outerShdw blurRad="50800" dist="38100" dir="2700000">
              <a:srgbClr val="000000">
                <a:alpha val="43000"/>
              </a:srgbClr>
            </a:outerShdw>
          </a:effectLst>
        </p:spPr>
        <p:style>
          <a:lnRef idx="2">
            <a:schemeClr val="accent4"/>
          </a:lnRef>
          <a:fillRef idx="1">
            <a:schemeClr val="lt1"/>
          </a:fillRef>
          <a:effectRef idx="0">
            <a:schemeClr val="accent4"/>
          </a:effectRef>
          <a:fontRef idx="minor">
            <a:schemeClr val="dk1"/>
          </a:fontRef>
        </p:style>
        <p:txBody>
          <a:bodyPr>
            <a:spAutoFit/>
          </a:bodyPr>
          <a:lstStyle/>
          <a:p>
            <a:pPr algn="l" defTabSz="457200">
              <a:defRPr/>
            </a:pPr>
            <a:r>
              <a:rPr lang="en-US" sz="2800" dirty="0">
                <a:solidFill>
                  <a:srgbClr val="000000"/>
                </a:solidFill>
                <a:latin typeface="Calibri" panose="020F0502020204030204" pitchFamily="34" charset="0"/>
                <a:ea typeface="MS PGothic" pitchFamily="34" charset="-128"/>
              </a:rPr>
              <a:t>Tells people why they are seeing this message, uses engaging character</a:t>
            </a:r>
          </a:p>
        </p:txBody>
      </p:sp>
    </p:spTree>
    <p:extLst>
      <p:ext uri="{BB962C8B-B14F-4D97-AF65-F5344CB8AC3E}">
        <p14:creationId xmlns:p14="http://schemas.microsoft.com/office/powerpoint/2010/main" val="23467107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pg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1028"/>
          <p:cNvSpPr>
            <a:spLocks noChangeArrowheads="1"/>
          </p:cNvSpPr>
          <p:nvPr/>
        </p:nvSpPr>
        <p:spPr bwMode="auto">
          <a:xfrm>
            <a:off x="0" y="0"/>
            <a:ext cx="9144000" cy="6838950"/>
          </a:xfrm>
          <a:prstGeom prst="rect">
            <a:avLst/>
          </a:prstGeom>
          <a:solidFill>
            <a:srgbClr val="99CCFF">
              <a:alpha val="788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457200"/>
            <a:endParaRPr lang="en-US">
              <a:ea typeface="MS PGothic" pitchFamily="34" charset="-128"/>
            </a:endParaRPr>
          </a:p>
        </p:txBody>
      </p:sp>
      <p:pic>
        <p:nvPicPr>
          <p:cNvPr id="63492" name="Picture 5" descr="pg_how_trick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76200"/>
            <a:ext cx="5486400"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31"/>
          <p:cNvSpPr txBox="1">
            <a:spLocks noChangeArrowheads="1"/>
          </p:cNvSpPr>
          <p:nvPr/>
        </p:nvSpPr>
        <p:spPr bwMode="auto">
          <a:xfrm>
            <a:off x="4292600" y="4992688"/>
            <a:ext cx="4489450" cy="1536700"/>
          </a:xfrm>
          <a:prstGeom prst="roundRect">
            <a:avLst/>
          </a:prstGeom>
          <a:solidFill>
            <a:schemeClr val="accent1">
              <a:lumMod val="40000"/>
              <a:lumOff val="60000"/>
            </a:schemeClr>
          </a:solidFill>
          <a:ln>
            <a:headEnd/>
            <a:tailEnd/>
          </a:ln>
          <a:effectLst>
            <a:outerShdw blurRad="50800" dist="38100" dir="2700000">
              <a:srgbClr val="000000">
                <a:alpha val="43000"/>
              </a:srgbClr>
            </a:outerShdw>
          </a:effectLst>
        </p:spPr>
        <p:style>
          <a:lnRef idx="2">
            <a:schemeClr val="accent4"/>
          </a:lnRef>
          <a:fillRef idx="1">
            <a:schemeClr val="lt1"/>
          </a:fillRef>
          <a:effectRef idx="0">
            <a:schemeClr val="accent4"/>
          </a:effectRef>
          <a:fontRef idx="minor">
            <a:schemeClr val="dk1"/>
          </a:fontRef>
        </p:style>
        <p:txBody>
          <a:bodyPr>
            <a:spAutoFit/>
          </a:bodyPr>
          <a:lstStyle/>
          <a:p>
            <a:pPr algn="l" defTabSz="457200">
              <a:defRPr/>
            </a:pPr>
            <a:r>
              <a:rPr lang="en-US" sz="2800" dirty="0">
                <a:solidFill>
                  <a:srgbClr val="000000"/>
                </a:solidFill>
                <a:latin typeface="Calibri" panose="020F0502020204030204" pitchFamily="34" charset="0"/>
                <a:ea typeface="MS PGothic" pitchFamily="34" charset="-128"/>
              </a:rPr>
              <a:t>Tells a story about what happened and what the risks are</a:t>
            </a:r>
          </a:p>
        </p:txBody>
      </p:sp>
    </p:spTree>
    <p:extLst>
      <p:ext uri="{BB962C8B-B14F-4D97-AF65-F5344CB8AC3E}">
        <p14:creationId xmlns:p14="http://schemas.microsoft.com/office/powerpoint/2010/main" val="99614989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pg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1028"/>
          <p:cNvSpPr>
            <a:spLocks noChangeArrowheads="1"/>
          </p:cNvSpPr>
          <p:nvPr/>
        </p:nvSpPr>
        <p:spPr bwMode="auto">
          <a:xfrm>
            <a:off x="0" y="0"/>
            <a:ext cx="9144000" cy="6838950"/>
          </a:xfrm>
          <a:prstGeom prst="rect">
            <a:avLst/>
          </a:prstGeom>
          <a:solidFill>
            <a:srgbClr val="99CCFF">
              <a:alpha val="788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457200"/>
            <a:endParaRPr lang="en-US">
              <a:ea typeface="MS PGothic" pitchFamily="34" charset="-128"/>
            </a:endParaRPr>
          </a:p>
        </p:txBody>
      </p:sp>
      <p:pic>
        <p:nvPicPr>
          <p:cNvPr id="64516" name="Picture 6" descr="pg_instruc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76200"/>
            <a:ext cx="7696200"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31"/>
          <p:cNvSpPr txBox="1">
            <a:spLocks noChangeArrowheads="1"/>
          </p:cNvSpPr>
          <p:nvPr/>
        </p:nvSpPr>
        <p:spPr bwMode="auto">
          <a:xfrm>
            <a:off x="3581400" y="5016500"/>
            <a:ext cx="4876800" cy="1063625"/>
          </a:xfrm>
          <a:prstGeom prst="roundRect">
            <a:avLst/>
          </a:prstGeom>
          <a:solidFill>
            <a:schemeClr val="accent1">
              <a:lumMod val="40000"/>
              <a:lumOff val="60000"/>
            </a:schemeClr>
          </a:solidFill>
          <a:ln>
            <a:headEnd/>
            <a:tailEnd/>
          </a:ln>
          <a:effectLst>
            <a:outerShdw blurRad="50800" dist="38100" dir="2700000">
              <a:srgbClr val="000000">
                <a:alpha val="43000"/>
              </a:srgbClr>
            </a:outerShdw>
          </a:effectLst>
        </p:spPr>
        <p:style>
          <a:lnRef idx="2">
            <a:schemeClr val="accent4"/>
          </a:lnRef>
          <a:fillRef idx="1">
            <a:schemeClr val="lt1"/>
          </a:fillRef>
          <a:effectRef idx="0">
            <a:schemeClr val="accent4"/>
          </a:effectRef>
          <a:fontRef idx="minor">
            <a:schemeClr val="dk1"/>
          </a:fontRef>
        </p:style>
        <p:txBody>
          <a:bodyPr>
            <a:spAutoFit/>
          </a:bodyPr>
          <a:lstStyle/>
          <a:p>
            <a:pPr algn="l" defTabSz="457200">
              <a:defRPr/>
            </a:pPr>
            <a:r>
              <a:rPr lang="en-US" sz="2800" dirty="0">
                <a:solidFill>
                  <a:srgbClr val="000000"/>
                </a:solidFill>
                <a:latin typeface="Calibri" panose="020F0502020204030204" pitchFamily="34" charset="0"/>
                <a:ea typeface="MS PGothic" pitchFamily="34" charset="-128"/>
              </a:rPr>
              <a:t>Gives concrete examples of how to protect oneself</a:t>
            </a:r>
          </a:p>
        </p:txBody>
      </p:sp>
    </p:spTree>
    <p:extLst>
      <p:ext uri="{BB962C8B-B14F-4D97-AF65-F5344CB8AC3E}">
        <p14:creationId xmlns:p14="http://schemas.microsoft.com/office/powerpoint/2010/main" val="49602442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pg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1028"/>
          <p:cNvSpPr>
            <a:spLocks noChangeArrowheads="1"/>
          </p:cNvSpPr>
          <p:nvPr/>
        </p:nvSpPr>
        <p:spPr bwMode="auto">
          <a:xfrm>
            <a:off x="0" y="0"/>
            <a:ext cx="9144000" cy="6838950"/>
          </a:xfrm>
          <a:prstGeom prst="rect">
            <a:avLst/>
          </a:prstGeom>
          <a:solidFill>
            <a:srgbClr val="99CCFF">
              <a:alpha val="788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457200"/>
            <a:endParaRPr lang="en-US">
              <a:ea typeface="MS PGothic" pitchFamily="34" charset="-128"/>
            </a:endParaRPr>
          </a:p>
        </p:txBody>
      </p:sp>
      <p:pic>
        <p:nvPicPr>
          <p:cNvPr id="65540" name="Picture 5" descr="pg_phish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25" y="2322513"/>
            <a:ext cx="9166225"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31"/>
          <p:cNvSpPr txBox="1">
            <a:spLocks noChangeArrowheads="1"/>
          </p:cNvSpPr>
          <p:nvPr/>
        </p:nvSpPr>
        <p:spPr bwMode="auto">
          <a:xfrm>
            <a:off x="3276600" y="5016500"/>
            <a:ext cx="5410200" cy="1063625"/>
          </a:xfrm>
          <a:prstGeom prst="roundRect">
            <a:avLst/>
          </a:prstGeom>
          <a:solidFill>
            <a:schemeClr val="accent1">
              <a:lumMod val="40000"/>
              <a:lumOff val="60000"/>
            </a:schemeClr>
          </a:solidFill>
          <a:ln>
            <a:headEnd/>
            <a:tailEnd/>
          </a:ln>
          <a:effectLst>
            <a:outerShdw blurRad="50800" dist="38100" dir="2700000">
              <a:srgbClr val="000000">
                <a:alpha val="43000"/>
              </a:srgbClr>
            </a:outerShdw>
          </a:effectLst>
        </p:spPr>
        <p:style>
          <a:lnRef idx="2">
            <a:schemeClr val="accent4"/>
          </a:lnRef>
          <a:fillRef idx="1">
            <a:schemeClr val="lt1"/>
          </a:fillRef>
          <a:effectRef idx="0">
            <a:schemeClr val="accent4"/>
          </a:effectRef>
          <a:fontRef idx="minor">
            <a:schemeClr val="dk1"/>
          </a:fontRef>
        </p:style>
        <p:txBody>
          <a:bodyPr>
            <a:spAutoFit/>
          </a:bodyPr>
          <a:lstStyle/>
          <a:p>
            <a:pPr algn="l" defTabSz="457200">
              <a:defRPr/>
            </a:pPr>
            <a:r>
              <a:rPr lang="en-US" sz="2800" dirty="0">
                <a:solidFill>
                  <a:srgbClr val="000000"/>
                </a:solidFill>
                <a:latin typeface="Calibri" panose="020F0502020204030204" pitchFamily="34" charset="0"/>
                <a:ea typeface="MS PGothic" pitchFamily="34" charset="-128"/>
              </a:rPr>
              <a:t>Explains how criminals conduct phishing attacks</a:t>
            </a:r>
          </a:p>
        </p:txBody>
      </p:sp>
    </p:spTree>
    <p:extLst>
      <p:ext uri="{BB962C8B-B14F-4D97-AF65-F5344CB8AC3E}">
        <p14:creationId xmlns:p14="http://schemas.microsoft.com/office/powerpoint/2010/main" val="270143123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pg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028"/>
          <p:cNvSpPr>
            <a:spLocks noChangeArrowheads="1"/>
          </p:cNvSpPr>
          <p:nvPr/>
        </p:nvSpPr>
        <p:spPr bwMode="auto">
          <a:xfrm>
            <a:off x="0" y="0"/>
            <a:ext cx="9144000" cy="6838950"/>
          </a:xfrm>
          <a:prstGeom prst="rect">
            <a:avLst/>
          </a:prstGeom>
          <a:solidFill>
            <a:schemeClr val="accent2">
              <a:lumMod val="40000"/>
              <a:lumOff val="60000"/>
              <a:alpha val="78822"/>
            </a:schemeClr>
          </a:solidFill>
          <a:ln w="9525">
            <a:noFill/>
            <a:miter lim="800000"/>
            <a:headEnd/>
            <a:tailEnd/>
          </a:ln>
        </p:spPr>
        <p:txBody>
          <a:bodyPr wrap="none" anchor="ctr"/>
          <a:lstStyle/>
          <a:p>
            <a:pPr algn="l" defTabSz="457200"/>
            <a:endParaRPr lang="en-US">
              <a:ea typeface="MS PGothic" pitchFamily="34" charset="-128"/>
            </a:endParaRPr>
          </a:p>
        </p:txBody>
      </p:sp>
      <p:pic>
        <p:nvPicPr>
          <p:cNvPr id="66564" name="Picture 6" descr="pg_wheret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03600" y="2486025"/>
            <a:ext cx="566420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25541"/>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nchor="t" anchorCtr="0"/>
          <a:lstStyle/>
          <a:p>
            <a:pPr eaLnBrk="1" hangingPunct="1"/>
            <a:r>
              <a:rPr lang="en-US" dirty="0"/>
              <a:t>Design Rationale</a:t>
            </a:r>
          </a:p>
        </p:txBody>
      </p:sp>
      <p:sp>
        <p:nvSpPr>
          <p:cNvPr id="14339" name="Rectangle 3"/>
          <p:cNvSpPr>
            <a:spLocks noGrp="1" noChangeArrowheads="1"/>
          </p:cNvSpPr>
          <p:nvPr>
            <p:ph idx="4294967295"/>
          </p:nvPr>
        </p:nvSpPr>
        <p:spPr>
          <a:xfrm>
            <a:off x="609600" y="1341437"/>
            <a:ext cx="8229600" cy="4525963"/>
          </a:xfrm>
        </p:spPr>
        <p:txBody>
          <a:bodyPr/>
          <a:lstStyle/>
          <a:p>
            <a:pPr eaLnBrk="1" hangingPunct="1"/>
            <a:r>
              <a:rPr lang="en-US" dirty="0"/>
              <a:t>Why a cartoon?</a:t>
            </a:r>
          </a:p>
          <a:p>
            <a:pPr lvl="1" eaLnBrk="1" hangingPunct="1"/>
            <a:r>
              <a:rPr lang="en-US" dirty="0"/>
              <a:t>Engaging format, more likely to read vs long web page</a:t>
            </a:r>
          </a:p>
          <a:p>
            <a:pPr eaLnBrk="1" hangingPunct="1"/>
            <a:r>
              <a:rPr lang="en-US" dirty="0"/>
              <a:t>Why show training on click?</a:t>
            </a:r>
          </a:p>
          <a:p>
            <a:pPr lvl="1" eaLnBrk="1" hangingPunct="1"/>
            <a:r>
              <a:rPr lang="en-US" dirty="0"/>
              <a:t>Vs fake login page and then show training</a:t>
            </a:r>
          </a:p>
          <a:p>
            <a:pPr lvl="1" eaLnBrk="1" hangingPunct="1"/>
            <a:r>
              <a:rPr lang="en-US" dirty="0"/>
              <a:t>We found 90% people who click enter credentials</a:t>
            </a:r>
          </a:p>
          <a:p>
            <a:pPr eaLnBrk="1" hangingPunct="1"/>
            <a:r>
              <a:rPr lang="en-US" dirty="0"/>
              <a:t>Send training straight to email inbox?</a:t>
            </a:r>
          </a:p>
          <a:p>
            <a:pPr lvl="1" eaLnBrk="1" hangingPunct="1"/>
            <a:r>
              <a:rPr lang="en-US" dirty="0"/>
              <a:t>Delivering same training via direct email </a:t>
            </a:r>
            <a:r>
              <a:rPr lang="en-US" u="sng" dirty="0"/>
              <a:t>not</a:t>
            </a:r>
            <a:r>
              <a:rPr lang="en-US" dirty="0"/>
              <a:t> effective!</a:t>
            </a:r>
          </a:p>
          <a:p>
            <a:pPr lvl="1" eaLnBrk="1" hangingPunct="1"/>
            <a:r>
              <a:rPr lang="en-US" dirty="0"/>
              <a:t>Our previous study found people ignore</a:t>
            </a:r>
          </a:p>
          <a:p>
            <a:pPr eaLnBrk="1" hangingPunct="1"/>
            <a:r>
              <a:rPr lang="en-US" dirty="0"/>
              <a:t>Why show criminal?</a:t>
            </a:r>
          </a:p>
          <a:p>
            <a:pPr lvl="1" eaLnBrk="1" hangingPunct="1"/>
            <a:r>
              <a:rPr lang="en-US" dirty="0"/>
              <a:t>Wanted to foster clearer mental model</a:t>
            </a:r>
          </a:p>
          <a:p>
            <a:pPr eaLnBrk="1" hangingPunct="1">
              <a:buFontTx/>
              <a:buNone/>
            </a:pPr>
            <a:endParaRPr lang="en-US" dirty="0"/>
          </a:p>
        </p:txBody>
      </p:sp>
      <p:pic>
        <p:nvPicPr>
          <p:cNvPr id="14340" name="Picture 3" descr="pg-horizontal.ai"/>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0838" y="4876800"/>
            <a:ext cx="23669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651350"/>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p:cNvSpPr>
            <a:spLocks noChangeArrowheads="1"/>
          </p:cNvSpPr>
          <p:nvPr/>
        </p:nvSpPr>
        <p:spPr bwMode="auto">
          <a:xfrm>
            <a:off x="180975" y="4800600"/>
            <a:ext cx="8810625" cy="1892300"/>
          </a:xfrm>
          <a:prstGeom prst="rect">
            <a:avLst/>
          </a:prstGeom>
          <a:solidFill>
            <a:schemeClr val="accent5">
              <a:lumMod val="20000"/>
              <a:lumOff val="80000"/>
              <a:alpha val="93000"/>
            </a:schemeClr>
          </a:solidFill>
          <a:ln>
            <a:noFill/>
          </a:ln>
          <a:effectLst/>
        </p:spPr>
        <p:txBody>
          <a:bodyPr wrap="none" anchor="ctr"/>
          <a:lstStyle/>
          <a:p>
            <a:endParaRPr lang="en-US"/>
          </a:p>
        </p:txBody>
      </p:sp>
      <p:sp>
        <p:nvSpPr>
          <p:cNvPr id="18435" name="Rectangle 2"/>
          <p:cNvSpPr>
            <a:spLocks noGrp="1" noChangeArrowheads="1"/>
          </p:cNvSpPr>
          <p:nvPr>
            <p:ph type="title"/>
          </p:nvPr>
        </p:nvSpPr>
        <p:spPr/>
        <p:txBody>
          <a:bodyPr/>
          <a:lstStyle/>
          <a:p>
            <a:pPr eaLnBrk="1" hangingPunct="1"/>
            <a:r>
              <a:rPr lang="en-US" dirty="0"/>
              <a:t>Evaluation of </a:t>
            </a:r>
            <a:r>
              <a:rPr lang="en-US" dirty="0" err="1"/>
              <a:t>PhishGuru</a:t>
            </a:r>
            <a:endParaRPr lang="en-US" dirty="0"/>
          </a:p>
        </p:txBody>
      </p:sp>
      <p:sp>
        <p:nvSpPr>
          <p:cNvPr id="18436" name="Rectangle 3"/>
          <p:cNvSpPr>
            <a:spLocks noGrp="1" noChangeArrowheads="1"/>
          </p:cNvSpPr>
          <p:nvPr>
            <p:ph type="body" idx="1"/>
          </p:nvPr>
        </p:nvSpPr>
        <p:spPr>
          <a:xfrm>
            <a:off x="457200" y="1295400"/>
            <a:ext cx="8458200" cy="5562600"/>
          </a:xfrm>
        </p:spPr>
        <p:txBody>
          <a:bodyPr/>
          <a:lstStyle/>
          <a:p>
            <a:pPr eaLnBrk="1" hangingPunct="1">
              <a:lnSpc>
                <a:spcPct val="90000"/>
              </a:lnSpc>
            </a:pPr>
            <a:r>
              <a:rPr lang="en-US" dirty="0"/>
              <a:t>Is embedded training effective?</a:t>
            </a:r>
          </a:p>
          <a:p>
            <a:pPr lvl="1" eaLnBrk="1" hangingPunct="1">
              <a:lnSpc>
                <a:spcPct val="90000"/>
              </a:lnSpc>
            </a:pPr>
            <a:r>
              <a:rPr lang="en-US" sz="2500" dirty="0"/>
              <a:t>Study 1: Lab study, 30 participants</a:t>
            </a:r>
          </a:p>
          <a:p>
            <a:pPr lvl="1" eaLnBrk="1" hangingPunct="1">
              <a:lnSpc>
                <a:spcPct val="90000"/>
              </a:lnSpc>
            </a:pPr>
            <a:r>
              <a:rPr lang="en-US" sz="2500" dirty="0"/>
              <a:t>Study 2: Lab study, 42 participants</a:t>
            </a:r>
          </a:p>
          <a:p>
            <a:pPr lvl="1" eaLnBrk="1" hangingPunct="1">
              <a:lnSpc>
                <a:spcPct val="90000"/>
              </a:lnSpc>
            </a:pPr>
            <a:r>
              <a:rPr lang="en-US" sz="2500" dirty="0"/>
              <a:t>Study 3: Field trial at company, ~300 participants </a:t>
            </a:r>
          </a:p>
          <a:p>
            <a:pPr lvl="1" eaLnBrk="1" hangingPunct="1">
              <a:lnSpc>
                <a:spcPct val="90000"/>
              </a:lnSpc>
            </a:pPr>
            <a:r>
              <a:rPr lang="en-US" sz="2500" dirty="0"/>
              <a:t>Study 4: Field trial at CMU, ~500 participants</a:t>
            </a:r>
          </a:p>
          <a:p>
            <a:pPr eaLnBrk="1" hangingPunct="1">
              <a:lnSpc>
                <a:spcPct val="90000"/>
              </a:lnSpc>
            </a:pPr>
            <a:r>
              <a:rPr lang="en-US" sz="2800" dirty="0"/>
              <a:t>Studies showed significant decrease in falling for phish and ability to retain what they learned</a:t>
            </a:r>
          </a:p>
          <a:p>
            <a:pPr eaLnBrk="1" hangingPunct="1">
              <a:lnSpc>
                <a:spcPct val="90000"/>
              </a:lnSpc>
            </a:pPr>
            <a:endParaRPr lang="en-US" sz="2000" dirty="0"/>
          </a:p>
          <a:p>
            <a:pPr eaLnBrk="1" hangingPunct="1">
              <a:lnSpc>
                <a:spcPct val="90000"/>
              </a:lnSpc>
            </a:pPr>
            <a:endParaRPr lang="en-US" dirty="0"/>
          </a:p>
          <a:p>
            <a:pPr eaLnBrk="1" hangingPunct="1">
              <a:lnSpc>
                <a:spcPct val="90000"/>
              </a:lnSpc>
              <a:buFontTx/>
              <a:buNone/>
            </a:pPr>
            <a:r>
              <a:rPr lang="en-US" sz="2000" dirty="0"/>
              <a:t>P. </a:t>
            </a:r>
            <a:r>
              <a:rPr lang="en-US" sz="2000" dirty="0" err="1"/>
              <a:t>Kumaraguru</a:t>
            </a:r>
            <a:r>
              <a:rPr lang="en-US" sz="2000" dirty="0"/>
              <a:t> et al. Protecting People from Phishing: The Design and Evaluation of an Embedded Training Email System. CHI 2007.</a:t>
            </a:r>
          </a:p>
          <a:p>
            <a:pPr eaLnBrk="1" hangingPunct="1">
              <a:lnSpc>
                <a:spcPct val="90000"/>
              </a:lnSpc>
              <a:buFontTx/>
              <a:buNone/>
            </a:pPr>
            <a:endParaRPr lang="en-US" sz="1300" dirty="0"/>
          </a:p>
          <a:p>
            <a:pPr eaLnBrk="1" hangingPunct="1">
              <a:lnSpc>
                <a:spcPct val="90000"/>
              </a:lnSpc>
              <a:buFontTx/>
              <a:buNone/>
            </a:pPr>
            <a:r>
              <a:rPr lang="en-US" sz="2000" dirty="0"/>
              <a:t>P. </a:t>
            </a:r>
            <a:r>
              <a:rPr lang="en-US" sz="2000" dirty="0" err="1"/>
              <a:t>Kumaraguru</a:t>
            </a:r>
            <a:r>
              <a:rPr lang="en-US" sz="2000" dirty="0"/>
              <a:t> et al. Getting Users to Pay Attention to Anti-Phishing Education: Evaluation of Retention and Transfer. </a:t>
            </a:r>
            <a:r>
              <a:rPr lang="en-US" sz="2000" dirty="0" err="1"/>
              <a:t>eCrime</a:t>
            </a:r>
            <a:r>
              <a:rPr lang="en-US" sz="2000" dirty="0"/>
              <a:t> 2007. </a:t>
            </a:r>
            <a:endParaRPr lang="en-US" dirty="0"/>
          </a:p>
        </p:txBody>
      </p:sp>
      <p:pic>
        <p:nvPicPr>
          <p:cNvPr id="18437" name="Picture 7" descr="The image “http://phishguru.org/fish.png” cannot be displayed, because it contains error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8425" y="76200"/>
            <a:ext cx="30393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418579"/>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auto">
          <a:xfrm>
            <a:off x="180975" y="5105400"/>
            <a:ext cx="8810625" cy="1511300"/>
          </a:xfrm>
          <a:prstGeom prst="rect">
            <a:avLst/>
          </a:prstGeom>
          <a:solidFill>
            <a:schemeClr val="accent5">
              <a:lumMod val="20000"/>
              <a:lumOff val="80000"/>
              <a:alpha val="93000"/>
            </a:schemeClr>
          </a:solidFill>
          <a:ln>
            <a:noFill/>
          </a:ln>
          <a:effectLst/>
        </p:spPr>
        <p:txBody>
          <a:bodyPr wrap="none" anchor="ctr"/>
          <a:lstStyle/>
          <a:p>
            <a:endParaRPr lang="en-US"/>
          </a:p>
        </p:txBody>
      </p:sp>
      <p:sp>
        <p:nvSpPr>
          <p:cNvPr id="19458" name="Rectangle 2"/>
          <p:cNvSpPr>
            <a:spLocks noGrp="1" noChangeArrowheads="1"/>
          </p:cNvSpPr>
          <p:nvPr>
            <p:ph type="title" idx="4294967295"/>
          </p:nvPr>
        </p:nvSpPr>
        <p:spPr/>
        <p:txBody>
          <a:bodyPr anchor="t" anchorCtr="0"/>
          <a:lstStyle/>
          <a:p>
            <a:pPr eaLnBrk="1" hangingPunct="1"/>
            <a:r>
              <a:rPr lang="en-US" dirty="0"/>
              <a:t>Study #4 at CMU</a:t>
            </a:r>
          </a:p>
        </p:txBody>
      </p:sp>
      <p:sp>
        <p:nvSpPr>
          <p:cNvPr id="19459" name="Rectangle 3"/>
          <p:cNvSpPr>
            <a:spLocks noGrp="1" noChangeArrowheads="1"/>
          </p:cNvSpPr>
          <p:nvPr>
            <p:ph idx="4294967295"/>
          </p:nvPr>
        </p:nvSpPr>
        <p:spPr>
          <a:xfrm>
            <a:off x="457200" y="1557338"/>
            <a:ext cx="8458200" cy="5135562"/>
          </a:xfrm>
        </p:spPr>
        <p:txBody>
          <a:bodyPr/>
          <a:lstStyle/>
          <a:p>
            <a:pPr eaLnBrk="1" hangingPunct="1"/>
            <a:r>
              <a:rPr lang="en-US" dirty="0"/>
              <a:t>Investigated effectiveness and retention of </a:t>
            </a:r>
            <a:br>
              <a:rPr lang="en-US" dirty="0"/>
            </a:br>
            <a:r>
              <a:rPr lang="en-US" dirty="0"/>
              <a:t>training after 1 week, 2 weeks, and 4 weeks </a:t>
            </a:r>
          </a:p>
          <a:p>
            <a:pPr eaLnBrk="1" hangingPunct="1"/>
            <a:r>
              <a:rPr lang="en-US" dirty="0"/>
              <a:t>Compared effectiveness of 2 training </a:t>
            </a:r>
            <a:br>
              <a:rPr lang="en-US" dirty="0"/>
            </a:br>
            <a:r>
              <a:rPr lang="en-US" dirty="0"/>
              <a:t>messages vs 1 training message</a:t>
            </a:r>
          </a:p>
          <a:p>
            <a:pPr eaLnBrk="1" hangingPunct="1"/>
            <a:r>
              <a:rPr lang="en-US" dirty="0"/>
              <a:t>Examined demographics and phishing</a:t>
            </a:r>
          </a:p>
          <a:p>
            <a:pPr eaLnBrk="1" hangingPunct="1">
              <a:buFontTx/>
              <a:buNone/>
            </a:pPr>
            <a:endParaRPr lang="en-US" altLang="zh-CN" sz="2300" dirty="0">
              <a:ea typeface="SimSun" pitchFamily="2" charset="-122"/>
            </a:endParaRPr>
          </a:p>
          <a:p>
            <a:pPr eaLnBrk="1" hangingPunct="1">
              <a:buFontTx/>
              <a:buNone/>
            </a:pPr>
            <a:endParaRPr lang="en-US" sz="2300" dirty="0">
              <a:solidFill>
                <a:srgbClr val="0080FF"/>
              </a:solidFill>
            </a:endParaRPr>
          </a:p>
          <a:p>
            <a:pPr eaLnBrk="1" hangingPunct="1">
              <a:buFontTx/>
              <a:buNone/>
            </a:pPr>
            <a:endParaRPr lang="en-US" sz="2300" dirty="0">
              <a:solidFill>
                <a:srgbClr val="0080FF"/>
              </a:solidFill>
            </a:endParaRPr>
          </a:p>
          <a:p>
            <a:pPr eaLnBrk="1" hangingPunct="1">
              <a:buFontTx/>
              <a:buNone/>
            </a:pPr>
            <a:r>
              <a:rPr lang="en-US" sz="2000" dirty="0">
                <a:solidFill>
                  <a:schemeClr val="accent2"/>
                </a:solidFill>
              </a:rPr>
              <a:t>P. </a:t>
            </a:r>
            <a:r>
              <a:rPr lang="en-US" sz="2000" dirty="0" err="1">
                <a:solidFill>
                  <a:schemeClr val="accent2"/>
                </a:solidFill>
              </a:rPr>
              <a:t>Kumaraguru</a:t>
            </a:r>
            <a:r>
              <a:rPr lang="en-US" sz="2000" dirty="0">
                <a:solidFill>
                  <a:schemeClr val="accent2"/>
                </a:solidFill>
              </a:rPr>
              <a:t>, J. </a:t>
            </a:r>
            <a:r>
              <a:rPr lang="en-US" sz="2000" dirty="0" err="1">
                <a:solidFill>
                  <a:schemeClr val="accent2"/>
                </a:solidFill>
              </a:rPr>
              <a:t>Cranshaw</a:t>
            </a:r>
            <a:r>
              <a:rPr lang="en-US" sz="2000" dirty="0">
                <a:solidFill>
                  <a:schemeClr val="accent2"/>
                </a:solidFill>
              </a:rPr>
              <a:t>, A. </a:t>
            </a:r>
            <a:r>
              <a:rPr lang="en-US" sz="2000" dirty="0" err="1">
                <a:solidFill>
                  <a:schemeClr val="accent2"/>
                </a:solidFill>
              </a:rPr>
              <a:t>Acquisti</a:t>
            </a:r>
            <a:r>
              <a:rPr lang="en-US" sz="2000" dirty="0">
                <a:solidFill>
                  <a:schemeClr val="accent2"/>
                </a:solidFill>
              </a:rPr>
              <a:t>, L. </a:t>
            </a:r>
            <a:r>
              <a:rPr lang="en-US" sz="2000" dirty="0" err="1">
                <a:solidFill>
                  <a:schemeClr val="accent2"/>
                </a:solidFill>
              </a:rPr>
              <a:t>Cranor</a:t>
            </a:r>
            <a:r>
              <a:rPr lang="en-US" sz="2000" dirty="0">
                <a:solidFill>
                  <a:schemeClr val="accent2"/>
                </a:solidFill>
              </a:rPr>
              <a:t>, J. Hong, </a:t>
            </a:r>
            <a:br>
              <a:rPr lang="en-US" sz="2000" dirty="0">
                <a:solidFill>
                  <a:schemeClr val="accent2"/>
                </a:solidFill>
              </a:rPr>
            </a:br>
            <a:r>
              <a:rPr lang="en-US" sz="2000" dirty="0">
                <a:solidFill>
                  <a:schemeClr val="accent2"/>
                </a:solidFill>
              </a:rPr>
              <a:t>M. A. Blair, and T. Pham. School of Phish: A Real-World Evaluation </a:t>
            </a:r>
            <a:br>
              <a:rPr lang="en-US" sz="2000" dirty="0">
                <a:solidFill>
                  <a:schemeClr val="accent2"/>
                </a:solidFill>
              </a:rPr>
            </a:br>
            <a:r>
              <a:rPr lang="en-US" sz="2000" dirty="0">
                <a:solidFill>
                  <a:schemeClr val="accent2"/>
                </a:solidFill>
              </a:rPr>
              <a:t>of Anti-Phishing Training. 2009. </a:t>
            </a:r>
            <a:r>
              <a:rPr lang="en-US" sz="2000" i="1" dirty="0">
                <a:solidFill>
                  <a:schemeClr val="accent2"/>
                </a:solidFill>
              </a:rPr>
              <a:t>SOUPS 2009.</a:t>
            </a:r>
            <a:endParaRPr lang="en-US" altLang="zh-CN" sz="2000" i="1" dirty="0">
              <a:solidFill>
                <a:schemeClr val="accent2"/>
              </a:solidFill>
              <a:ea typeface="SimSun" pitchFamily="2" charset="-122"/>
            </a:endParaRPr>
          </a:p>
        </p:txBody>
      </p:sp>
      <p:pic>
        <p:nvPicPr>
          <p:cNvPr id="19460" name="Picture 4" descr="CarnegieMellon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725" y="4343400"/>
            <a:ext cx="280987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419963"/>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nchor="t" anchorCtr="0"/>
          <a:lstStyle/>
          <a:p>
            <a:pPr eaLnBrk="1" hangingPunct="1"/>
            <a:r>
              <a:rPr lang="en-US" dirty="0"/>
              <a:t>Study Design</a:t>
            </a:r>
          </a:p>
        </p:txBody>
      </p:sp>
      <p:sp>
        <p:nvSpPr>
          <p:cNvPr id="20483" name="Rectangle 3"/>
          <p:cNvSpPr>
            <a:spLocks noGrp="1" noChangeArrowheads="1"/>
          </p:cNvSpPr>
          <p:nvPr>
            <p:ph idx="4294967295"/>
          </p:nvPr>
        </p:nvSpPr>
        <p:spPr>
          <a:xfrm>
            <a:off x="457200" y="1524000"/>
            <a:ext cx="8458200" cy="4995863"/>
          </a:xfrm>
        </p:spPr>
        <p:txBody>
          <a:bodyPr/>
          <a:lstStyle/>
          <a:p>
            <a:pPr eaLnBrk="1" hangingPunct="1"/>
            <a:r>
              <a:rPr lang="en-US" dirty="0"/>
              <a:t>Sent email to all CMU students, faculty </a:t>
            </a:r>
            <a:br>
              <a:rPr lang="en-US" dirty="0"/>
            </a:br>
            <a:r>
              <a:rPr lang="en-US" dirty="0"/>
              <a:t>and staff to recruit participants (opt-in)</a:t>
            </a:r>
          </a:p>
          <a:p>
            <a:pPr eaLnBrk="1" hangingPunct="1"/>
            <a:r>
              <a:rPr lang="en-US" dirty="0"/>
              <a:t>515 participants in three conditions </a:t>
            </a:r>
          </a:p>
          <a:p>
            <a:pPr lvl="1" eaLnBrk="1" hangingPunct="1"/>
            <a:r>
              <a:rPr lang="en-US" dirty="0"/>
              <a:t>Control / One training </a:t>
            </a:r>
            <a:r>
              <a:rPr lang="en-US" dirty="0" err="1"/>
              <a:t>msg</a:t>
            </a:r>
            <a:r>
              <a:rPr lang="en-US" dirty="0"/>
              <a:t> (day 0) / Two </a:t>
            </a:r>
            <a:r>
              <a:rPr lang="en-US" dirty="0" err="1"/>
              <a:t>msgs</a:t>
            </a:r>
            <a:r>
              <a:rPr lang="en-US" dirty="0"/>
              <a:t> (day 14)</a:t>
            </a:r>
          </a:p>
          <a:p>
            <a:pPr eaLnBrk="1" hangingPunct="1"/>
            <a:r>
              <a:rPr lang="en-US" dirty="0"/>
              <a:t>Emails sent over 28 day period</a:t>
            </a:r>
          </a:p>
          <a:p>
            <a:pPr lvl="1" eaLnBrk="1" hangingPunct="1"/>
            <a:r>
              <a:rPr lang="en-US" dirty="0"/>
              <a:t>7 simulated spear-phishing messages</a:t>
            </a:r>
          </a:p>
          <a:p>
            <a:pPr lvl="1" eaLnBrk="1" hangingPunct="1"/>
            <a:r>
              <a:rPr lang="en-US" dirty="0"/>
              <a:t>3 legitimate (cyber security scavenger hunt)</a:t>
            </a:r>
          </a:p>
          <a:p>
            <a:pPr eaLnBrk="1" hangingPunct="1"/>
            <a:r>
              <a:rPr lang="en-US" dirty="0"/>
              <a:t>Campus help desks and IT departments </a:t>
            </a:r>
            <a:br>
              <a:rPr lang="en-US" dirty="0"/>
            </a:br>
            <a:r>
              <a:rPr lang="en-US" dirty="0"/>
              <a:t>notified before messages sent</a:t>
            </a:r>
          </a:p>
          <a:p>
            <a:pPr eaLnBrk="1" hangingPunct="1"/>
            <a:endParaRPr lang="en-US" altLang="zh-CN" dirty="0">
              <a:ea typeface="SimSun" pitchFamily="2" charset="-122"/>
            </a:endParaRPr>
          </a:p>
        </p:txBody>
      </p:sp>
      <p:pic>
        <p:nvPicPr>
          <p:cNvPr id="20484" name="Picture 5" descr="http://www.nuigalway.ie/microbiology/cpoblab/gamidi/images/Email%20Ic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105400"/>
            <a:ext cx="14970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7035930"/>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nchor="t" anchorCtr="0"/>
          <a:lstStyle/>
          <a:p>
            <a:pPr eaLnBrk="1" hangingPunct="1"/>
            <a:r>
              <a:rPr lang="en-US" dirty="0"/>
              <a:t>Your Hypotheses</a:t>
            </a:r>
          </a:p>
        </p:txBody>
      </p:sp>
      <p:sp>
        <p:nvSpPr>
          <p:cNvPr id="20483" name="Rectangle 3"/>
          <p:cNvSpPr>
            <a:spLocks noGrp="1" noChangeArrowheads="1"/>
          </p:cNvSpPr>
          <p:nvPr>
            <p:ph idx="4294967295"/>
          </p:nvPr>
        </p:nvSpPr>
        <p:spPr>
          <a:xfrm>
            <a:off x="457200" y="1524000"/>
            <a:ext cx="8458200" cy="4995863"/>
          </a:xfrm>
        </p:spPr>
        <p:txBody>
          <a:bodyPr/>
          <a:lstStyle/>
          <a:p>
            <a:pPr eaLnBrk="1" hangingPunct="1"/>
            <a:r>
              <a:rPr lang="en-US" altLang="zh-CN" dirty="0">
                <a:ea typeface="SimSun" pitchFamily="2" charset="-122"/>
              </a:rPr>
              <a:t>About how many people will fall for initial </a:t>
            </a:r>
            <a:br>
              <a:rPr lang="en-US" altLang="zh-CN" dirty="0">
                <a:ea typeface="SimSun" pitchFamily="2" charset="-122"/>
              </a:rPr>
            </a:br>
            <a:r>
              <a:rPr lang="en-US" altLang="zh-CN" dirty="0">
                <a:ea typeface="SimSun" pitchFamily="2" charset="-122"/>
              </a:rPr>
              <a:t>spear-phish? </a:t>
            </a:r>
          </a:p>
          <a:p>
            <a:pPr marL="0" indent="0" eaLnBrk="1" hangingPunct="1">
              <a:buNone/>
            </a:pPr>
            <a:endParaRPr lang="en-US" altLang="zh-CN" dirty="0">
              <a:ea typeface="SimSun" pitchFamily="2" charset="-122"/>
            </a:endParaRPr>
          </a:p>
          <a:p>
            <a:pPr eaLnBrk="1" hangingPunct="1"/>
            <a:r>
              <a:rPr lang="en-US" altLang="zh-CN" dirty="0">
                <a:ea typeface="SimSun" pitchFamily="2" charset="-122"/>
              </a:rPr>
              <a:t>Which CMU demographic most likely to fall for phish?</a:t>
            </a:r>
          </a:p>
          <a:p>
            <a:pPr lvl="1" eaLnBrk="1" hangingPunct="1"/>
            <a:r>
              <a:rPr lang="en-US" altLang="zh-CN" dirty="0">
                <a:ea typeface="SimSun" pitchFamily="2" charset="-122"/>
              </a:rPr>
              <a:t>Younger, middle, oldest?</a:t>
            </a:r>
          </a:p>
          <a:p>
            <a:pPr lvl="1" eaLnBrk="1" hangingPunct="1"/>
            <a:endParaRPr lang="en-US" altLang="zh-CN" dirty="0">
              <a:ea typeface="SimSun" pitchFamily="2" charset="-122"/>
            </a:endParaRPr>
          </a:p>
          <a:p>
            <a:pPr eaLnBrk="1" hangingPunct="1"/>
            <a:r>
              <a:rPr lang="en-US" altLang="zh-CN" dirty="0">
                <a:ea typeface="SimSun" pitchFamily="2" charset="-122"/>
              </a:rPr>
              <a:t>Will two training messages be effective over one?</a:t>
            </a:r>
          </a:p>
        </p:txBody>
      </p:sp>
    </p:spTree>
    <p:extLst>
      <p:ext uri="{BB962C8B-B14F-4D97-AF65-F5344CB8AC3E}">
        <p14:creationId xmlns:p14="http://schemas.microsoft.com/office/powerpoint/2010/main" val="1023325683"/>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cs typeface="Verdana" pitchFamily="34" charset="0"/>
              </a:rPr>
              <a:t>Security Breaches Due to UX</a:t>
            </a:r>
          </a:p>
        </p:txBody>
      </p:sp>
      <p:sp>
        <p:nvSpPr>
          <p:cNvPr id="15363" name="Content Placeholder 2"/>
          <p:cNvSpPr>
            <a:spLocks noGrp="1"/>
          </p:cNvSpPr>
          <p:nvPr>
            <p:ph idx="1"/>
          </p:nvPr>
        </p:nvSpPr>
        <p:spPr/>
        <p:txBody>
          <a:bodyPr/>
          <a:lstStyle/>
          <a:p>
            <a:r>
              <a:rPr lang="en-US" dirty="0">
                <a:cs typeface="Verdana" pitchFamily="34" charset="0"/>
              </a:rPr>
              <a:t>More and more security problems are due </a:t>
            </a:r>
            <a:br>
              <a:rPr lang="en-US" dirty="0">
                <a:cs typeface="Verdana" pitchFamily="34" charset="0"/>
              </a:rPr>
            </a:br>
            <a:r>
              <a:rPr lang="en-US" dirty="0">
                <a:cs typeface="Verdana" pitchFamily="34" charset="0"/>
              </a:rPr>
              <a:t>in part to human factors issues</a:t>
            </a:r>
          </a:p>
          <a:p>
            <a:pPr lvl="1"/>
            <a:r>
              <a:rPr lang="en-US" dirty="0">
                <a:cs typeface="Verdana" pitchFamily="34" charset="0"/>
              </a:rPr>
              <a:t>And not systems, networking, or algorithms</a:t>
            </a:r>
          </a:p>
          <a:p>
            <a:pPr lvl="1"/>
            <a:endParaRPr lang="en-US" sz="400" dirty="0">
              <a:cs typeface="Verdana" pitchFamily="34" charset="0"/>
            </a:endParaRPr>
          </a:p>
          <a:p>
            <a:pPr lvl="1"/>
            <a:r>
              <a:rPr lang="en-US" dirty="0">
                <a:cs typeface="Verdana" pitchFamily="34" charset="0"/>
              </a:rPr>
              <a:t>RSA Security, LA Hospital	→ phishing (+ </a:t>
            </a:r>
            <a:r>
              <a:rPr lang="en-US" dirty="0" err="1">
                <a:cs typeface="Verdana" pitchFamily="34" charset="0"/>
              </a:rPr>
              <a:t>ransomware</a:t>
            </a:r>
            <a:r>
              <a:rPr lang="en-US" dirty="0">
                <a:cs typeface="Verdana" pitchFamily="34" charset="0"/>
              </a:rPr>
              <a:t>)</a:t>
            </a:r>
          </a:p>
          <a:p>
            <a:pPr lvl="1"/>
            <a:r>
              <a:rPr lang="en-US" dirty="0" err="1">
                <a:cs typeface="Verdana" pitchFamily="34" charset="0"/>
              </a:rPr>
              <a:t>DoD</a:t>
            </a:r>
            <a:r>
              <a:rPr lang="en-US" dirty="0">
                <a:cs typeface="Verdana" pitchFamily="34" charset="0"/>
              </a:rPr>
              <a:t> malware, </a:t>
            </a:r>
            <a:r>
              <a:rPr lang="en-US" dirty="0" err="1">
                <a:cs typeface="Verdana" pitchFamily="34" charset="0"/>
              </a:rPr>
              <a:t>StuxNet</a:t>
            </a:r>
            <a:r>
              <a:rPr lang="en-US" dirty="0">
                <a:cs typeface="Verdana" pitchFamily="34" charset="0"/>
              </a:rPr>
              <a:t> 	→ USB keys</a:t>
            </a:r>
          </a:p>
          <a:p>
            <a:pPr lvl="1"/>
            <a:r>
              <a:rPr lang="en-US" dirty="0">
                <a:cs typeface="Verdana" pitchFamily="34" charset="0"/>
              </a:rPr>
              <a:t>Veterans Affairs 		 	→ stolen laptop</a:t>
            </a:r>
          </a:p>
          <a:p>
            <a:pPr lvl="1"/>
            <a:r>
              <a:rPr lang="en-US" dirty="0" err="1"/>
              <a:t>Mirai</a:t>
            </a:r>
            <a:r>
              <a:rPr lang="en-US" dirty="0"/>
              <a:t> botnet			</a:t>
            </a:r>
            <a:r>
              <a:rPr lang="en-US" dirty="0">
                <a:cs typeface="Verdana" pitchFamily="34" charset="0"/>
              </a:rPr>
              <a:t> 	→</a:t>
            </a:r>
            <a:r>
              <a:rPr lang="en-US" dirty="0"/>
              <a:t> default passwords</a:t>
            </a:r>
          </a:p>
          <a:p>
            <a:pPr lvl="1"/>
            <a:r>
              <a:rPr lang="en-US" dirty="0"/>
              <a:t>Google blacklists all	</a:t>
            </a:r>
            <a:r>
              <a:rPr lang="en-US" dirty="0">
                <a:cs typeface="Verdana" pitchFamily="34" charset="0"/>
              </a:rPr>
              <a:t> 	→</a:t>
            </a:r>
            <a:r>
              <a:rPr lang="en-US" dirty="0"/>
              <a:t> misconfiguration</a:t>
            </a:r>
          </a:p>
          <a:p>
            <a:pPr lvl="1"/>
            <a:endParaRPr lang="en-US" dirty="0">
              <a:cs typeface="Verdana" pitchFamily="34" charset="0"/>
            </a:endParaRPr>
          </a:p>
          <a:p>
            <a:pPr lvl="1"/>
            <a:endParaRPr lang="en-US" dirty="0">
              <a:cs typeface="Verdana" pitchFamily="34" charset="0"/>
            </a:endParaRPr>
          </a:p>
        </p:txBody>
      </p:sp>
    </p:spTree>
    <p:extLst>
      <p:ext uri="{BB962C8B-B14F-4D97-AF65-F5344CB8AC3E}">
        <p14:creationId xmlns:p14="http://schemas.microsoft.com/office/powerpoint/2010/main" val="2955448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idx="4294967295"/>
          </p:nvPr>
        </p:nvSpPr>
        <p:spPr/>
        <p:txBody>
          <a:bodyPr anchor="t" anchorCtr="0"/>
          <a:lstStyle/>
          <a:p>
            <a:pPr eaLnBrk="1" hangingPunct="1"/>
            <a:r>
              <a:rPr lang="en-US" dirty="0"/>
              <a:t>Effect of </a:t>
            </a:r>
            <a:r>
              <a:rPr lang="en-US" dirty="0" err="1"/>
              <a:t>PhishGuru</a:t>
            </a:r>
            <a:r>
              <a:rPr lang="en-US" dirty="0"/>
              <a:t> Training</a:t>
            </a:r>
          </a:p>
        </p:txBody>
      </p:sp>
      <p:graphicFrame>
        <p:nvGraphicFramePr>
          <p:cNvPr id="2467868" name="Group 28"/>
          <p:cNvGraphicFramePr>
            <a:graphicFrameLocks noGrp="1"/>
          </p:cNvGraphicFramePr>
          <p:nvPr/>
        </p:nvGraphicFramePr>
        <p:xfrm>
          <a:off x="633413" y="2500313"/>
          <a:ext cx="7786687" cy="2572068"/>
        </p:xfrm>
        <a:graphic>
          <a:graphicData uri="http://schemas.openxmlformats.org/drawingml/2006/table">
            <a:tbl>
              <a:tblPr/>
              <a:tblGrid>
                <a:gridCol w="2460625">
                  <a:extLst>
                    <a:ext uri="{9D8B030D-6E8A-4147-A177-3AD203B41FA5}">
                      <a16:colId xmlns:a16="http://schemas.microsoft.com/office/drawing/2014/main" val="20000"/>
                    </a:ext>
                  </a:extLst>
                </a:gridCol>
                <a:gridCol w="982662">
                  <a:extLst>
                    <a:ext uri="{9D8B030D-6E8A-4147-A177-3AD203B41FA5}">
                      <a16:colId xmlns:a16="http://schemas.microsoft.com/office/drawing/2014/main" val="20001"/>
                    </a:ext>
                  </a:extLst>
                </a:gridCol>
                <a:gridCol w="2295525">
                  <a:extLst>
                    <a:ext uri="{9D8B030D-6E8A-4147-A177-3AD203B41FA5}">
                      <a16:colId xmlns:a16="http://schemas.microsoft.com/office/drawing/2014/main" val="20002"/>
                    </a:ext>
                  </a:extLst>
                </a:gridCol>
                <a:gridCol w="2047875">
                  <a:extLst>
                    <a:ext uri="{9D8B030D-6E8A-4147-A177-3AD203B41FA5}">
                      <a16:colId xmlns:a16="http://schemas.microsoft.com/office/drawing/2014/main" val="20003"/>
                    </a:ext>
                  </a:extLst>
                </a:gridCol>
              </a:tblGrid>
              <a:tr h="560388">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1" i="0" u="none" strike="noStrike" cap="none" normalizeH="0" baseline="0">
                          <a:ln>
                            <a:noFill/>
                          </a:ln>
                          <a:solidFill>
                            <a:srgbClr val="000000"/>
                          </a:solidFill>
                          <a:effectLst/>
                          <a:latin typeface="Arial" charset="0"/>
                          <a:ea typeface="MS PGothic" pitchFamily="34" charset="-128"/>
                        </a:rPr>
                        <a:t>Condition</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EDFF"/>
                    </a:solid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1" i="0" u="none" strike="noStrike" cap="none" normalizeH="0" baseline="0">
                          <a:ln>
                            <a:noFill/>
                          </a:ln>
                          <a:solidFill>
                            <a:srgbClr val="000000"/>
                          </a:solidFill>
                          <a:effectLst/>
                          <a:latin typeface="Arial" charset="0"/>
                          <a:ea typeface="MS PGothic" pitchFamily="34" charset="-128"/>
                        </a:rPr>
                        <a:t>N</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EDFF"/>
                    </a:solid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1" i="0" u="none" strike="noStrike" cap="none" normalizeH="0" baseline="0">
                          <a:ln>
                            <a:noFill/>
                          </a:ln>
                          <a:solidFill>
                            <a:srgbClr val="000000"/>
                          </a:solidFill>
                          <a:effectLst/>
                          <a:latin typeface="Arial" charset="0"/>
                          <a:ea typeface="MS PGothic" pitchFamily="34" charset="-128"/>
                        </a:rPr>
                        <a:t>% who clicked on Day 0 </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EDFF"/>
                    </a:solid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1" i="0" u="none" strike="noStrike" cap="none" normalizeH="0" baseline="0">
                          <a:ln>
                            <a:noFill/>
                          </a:ln>
                          <a:solidFill>
                            <a:schemeClr val="tx1"/>
                          </a:solidFill>
                          <a:effectLst/>
                          <a:latin typeface="Arial" charset="0"/>
                          <a:ea typeface="MS PGothic" pitchFamily="34" charset="-128"/>
                        </a:rPr>
                        <a:t>% who clicked on Day 28</a:t>
                      </a:r>
                      <a:r>
                        <a:rPr kumimoji="0" lang="en-US" sz="2400" b="1" i="0" u="none" strike="noStrike" cap="none" normalizeH="0" baseline="0">
                          <a:ln>
                            <a:noFill/>
                          </a:ln>
                          <a:solidFill>
                            <a:srgbClr val="445984"/>
                          </a:solidFill>
                          <a:effectLst/>
                          <a:latin typeface="Arial" charset="0"/>
                          <a:ea typeface="MS PGothic" pitchFamily="34" charset="-128"/>
                        </a:rPr>
                        <a:t> </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EDFF"/>
                    </a:solidFill>
                  </a:tcPr>
                </a:tc>
                <a:extLst>
                  <a:ext uri="{0D108BD9-81ED-4DB2-BD59-A6C34878D82A}">
                    <a16:rowId xmlns:a16="http://schemas.microsoft.com/office/drawing/2014/main" val="10000"/>
                  </a:ext>
                </a:extLst>
              </a:tr>
              <a:tr h="560388">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0" i="0" u="none" strike="noStrike" cap="none" normalizeH="0" baseline="0">
                          <a:ln>
                            <a:noFill/>
                          </a:ln>
                          <a:solidFill>
                            <a:srgbClr val="000000"/>
                          </a:solidFill>
                          <a:effectLst/>
                          <a:latin typeface="Arial" charset="0"/>
                          <a:ea typeface="MS PGothic" pitchFamily="34" charset="-128"/>
                        </a:rPr>
                        <a:t>Control </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BD8FF"/>
                    </a:solid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0" i="0" u="none" strike="noStrike" cap="none" normalizeH="0" baseline="0">
                          <a:ln>
                            <a:noFill/>
                          </a:ln>
                          <a:solidFill>
                            <a:srgbClr val="000000"/>
                          </a:solidFill>
                          <a:effectLst/>
                          <a:latin typeface="Arial" charset="0"/>
                          <a:ea typeface="MS PGothic" pitchFamily="34" charset="-128"/>
                        </a:rPr>
                        <a:t>172</a:t>
                      </a:r>
                    </a:p>
                    <a:p>
                      <a:pPr marL="0" marR="0" lvl="0" indent="0" algn="l" defTabSz="914400" rtl="0" eaLnBrk="1" fontAlgn="base" latinLnBrk="0" hangingPunct="1">
                        <a:lnSpc>
                          <a:spcPct val="100000"/>
                        </a:lnSpc>
                        <a:spcBef>
                          <a:spcPct val="0"/>
                        </a:spcBef>
                        <a:spcAft>
                          <a:spcPct val="0"/>
                        </a:spcAft>
                        <a:buClrTx/>
                        <a:buSzPct val="75000"/>
                        <a:buFontTx/>
                        <a:buNone/>
                        <a:tabLst/>
                      </a:pPr>
                      <a:endParaRPr kumimoji="0" lang="en-US" sz="2400" b="0" i="0" u="none" strike="noStrike" cap="none" normalizeH="0" baseline="0">
                        <a:ln>
                          <a:noFill/>
                        </a:ln>
                        <a:solidFill>
                          <a:srgbClr val="000000"/>
                        </a:solidFill>
                        <a:effectLst/>
                        <a:latin typeface="Arial" charset="0"/>
                        <a:ea typeface="MS PGothic" pitchFamily="34" charset="-128"/>
                      </a:endParaRP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BD8FF"/>
                    </a:solid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0" i="0" u="none" strike="noStrike" cap="none" normalizeH="0" baseline="0">
                          <a:ln>
                            <a:noFill/>
                          </a:ln>
                          <a:solidFill>
                            <a:srgbClr val="000000"/>
                          </a:solidFill>
                          <a:effectLst/>
                          <a:latin typeface="Arial" charset="0"/>
                          <a:ea typeface="MS PGothic" pitchFamily="34" charset="-128"/>
                        </a:rPr>
                        <a:t>52.3</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BD8FF"/>
                    </a:solid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0" i="0" u="none" strike="noStrike" cap="none" normalizeH="0" baseline="0">
                          <a:ln>
                            <a:noFill/>
                          </a:ln>
                          <a:solidFill>
                            <a:schemeClr val="tx1"/>
                          </a:solidFill>
                          <a:effectLst/>
                          <a:latin typeface="Arial" charset="0"/>
                          <a:ea typeface="MS PGothic" pitchFamily="34" charset="-128"/>
                        </a:rPr>
                        <a:t>44.2</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BD8FF"/>
                    </a:solidFill>
                  </a:tcPr>
                </a:tc>
                <a:extLst>
                  <a:ext uri="{0D108BD9-81ED-4DB2-BD59-A6C34878D82A}">
                    <a16:rowId xmlns:a16="http://schemas.microsoft.com/office/drawing/2014/main" val="10001"/>
                  </a:ext>
                </a:extLst>
              </a:tr>
              <a:tr h="560388">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0" i="0" u="none" strike="noStrike" cap="none" normalizeH="0" baseline="0">
                          <a:ln>
                            <a:noFill/>
                          </a:ln>
                          <a:solidFill>
                            <a:srgbClr val="000000"/>
                          </a:solidFill>
                          <a:effectLst/>
                          <a:latin typeface="Arial" charset="0"/>
                          <a:ea typeface="MS PGothic" pitchFamily="34" charset="-128"/>
                        </a:rPr>
                        <a:t>Trained</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EDFF"/>
                    </a:solid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0" i="0" u="none" strike="noStrike" cap="none" normalizeH="0" baseline="0">
                          <a:ln>
                            <a:noFill/>
                          </a:ln>
                          <a:solidFill>
                            <a:srgbClr val="000000"/>
                          </a:solidFill>
                          <a:effectLst/>
                          <a:latin typeface="Arial" charset="0"/>
                          <a:ea typeface="MS PGothic" pitchFamily="34" charset="-128"/>
                        </a:rPr>
                        <a:t>343</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EDFF"/>
                    </a:solid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0" i="0" u="none" strike="noStrike" cap="none" normalizeH="0" baseline="0">
                          <a:ln>
                            <a:noFill/>
                          </a:ln>
                          <a:solidFill>
                            <a:srgbClr val="000000"/>
                          </a:solidFill>
                          <a:effectLst/>
                          <a:latin typeface="Arial" charset="0"/>
                          <a:ea typeface="MS PGothic" pitchFamily="34" charset="-128"/>
                        </a:rPr>
                        <a:t>48.4</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EDFF"/>
                    </a:solid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2400" b="0" i="0" u="none" strike="noStrike" cap="none" normalizeH="0" baseline="0">
                          <a:ln>
                            <a:noFill/>
                          </a:ln>
                          <a:solidFill>
                            <a:schemeClr val="tx1"/>
                          </a:solidFill>
                          <a:effectLst/>
                          <a:latin typeface="Arial" charset="0"/>
                          <a:ea typeface="MS PGothic" pitchFamily="34" charset="-128"/>
                        </a:rPr>
                        <a:t>24.5</a:t>
                      </a: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EDFF"/>
                    </a:solidFill>
                  </a:tcPr>
                </a:tc>
                <a:extLst>
                  <a:ext uri="{0D108BD9-81ED-4DB2-BD59-A6C34878D82A}">
                    <a16:rowId xmlns:a16="http://schemas.microsoft.com/office/drawing/2014/main" val="10002"/>
                  </a:ext>
                </a:extLst>
              </a:tr>
            </a:tbl>
          </a:graphicData>
        </a:graphic>
      </p:graphicFrame>
      <p:sp>
        <p:nvSpPr>
          <p:cNvPr id="2467865" name="AutoShape 25"/>
          <p:cNvSpPr>
            <a:spLocks noChangeArrowheads="1"/>
          </p:cNvSpPr>
          <p:nvPr/>
        </p:nvSpPr>
        <p:spPr bwMode="auto">
          <a:xfrm>
            <a:off x="457200" y="3657600"/>
            <a:ext cx="8077200" cy="838200"/>
          </a:xfrm>
          <a:prstGeom prst="roundRect">
            <a:avLst>
              <a:gd name="adj" fmla="val 16667"/>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7866" name="AutoShape 26"/>
          <p:cNvSpPr>
            <a:spLocks noChangeArrowheads="1"/>
          </p:cNvSpPr>
          <p:nvPr/>
        </p:nvSpPr>
        <p:spPr bwMode="auto">
          <a:xfrm>
            <a:off x="457200" y="4500563"/>
            <a:ext cx="8077200" cy="609600"/>
          </a:xfrm>
          <a:prstGeom prst="roundRect">
            <a:avLst>
              <a:gd name="adj" fmla="val 16667"/>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26805539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67865"/>
                                        </p:tgtEl>
                                        <p:attrNameLst>
                                          <p:attrName>style.visibility</p:attrName>
                                        </p:attrNameLst>
                                      </p:cBhvr>
                                      <p:to>
                                        <p:strVal val="visible"/>
                                      </p:to>
                                    </p:set>
                                    <p:anim calcmode="lin" valueType="num">
                                      <p:cBhvr>
                                        <p:cTn id="7" dur="500" fill="hold"/>
                                        <p:tgtEl>
                                          <p:spTgt spid="2467865"/>
                                        </p:tgtEl>
                                        <p:attrNameLst>
                                          <p:attrName>ppt_w</p:attrName>
                                        </p:attrNameLst>
                                      </p:cBhvr>
                                      <p:tavLst>
                                        <p:tav tm="0">
                                          <p:val>
                                            <p:strVal val="#ppt_w*0.70"/>
                                          </p:val>
                                        </p:tav>
                                        <p:tav tm="100000">
                                          <p:val>
                                            <p:strVal val="#ppt_w"/>
                                          </p:val>
                                        </p:tav>
                                      </p:tavLst>
                                    </p:anim>
                                    <p:anim calcmode="lin" valueType="num">
                                      <p:cBhvr>
                                        <p:cTn id="8" dur="500" fill="hold"/>
                                        <p:tgtEl>
                                          <p:spTgt spid="2467865"/>
                                        </p:tgtEl>
                                        <p:attrNameLst>
                                          <p:attrName>ppt_h</p:attrName>
                                        </p:attrNameLst>
                                      </p:cBhvr>
                                      <p:tavLst>
                                        <p:tav tm="0">
                                          <p:val>
                                            <p:strVal val="#ppt_h"/>
                                          </p:val>
                                        </p:tav>
                                        <p:tav tm="100000">
                                          <p:val>
                                            <p:strVal val="#ppt_h"/>
                                          </p:val>
                                        </p:tav>
                                      </p:tavLst>
                                    </p:anim>
                                    <p:animEffect transition="in" filter="fade">
                                      <p:cBhvr>
                                        <p:cTn id="9" dur="500"/>
                                        <p:tgtEl>
                                          <p:spTgt spid="2467865"/>
                                        </p:tgtEl>
                                      </p:cBhvr>
                                    </p:animEffect>
                                  </p:childTnLst>
                                  <p:subTnLst>
                                    <p:set>
                                      <p:cBhvr override="childStyle">
                                        <p:cTn dur="1" fill="hold" display="0" masterRel="nextClick" afterEffect="1"/>
                                        <p:tgtEl>
                                          <p:spTgt spid="2467865"/>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467866"/>
                                        </p:tgtEl>
                                        <p:attrNameLst>
                                          <p:attrName>style.visibility</p:attrName>
                                        </p:attrNameLst>
                                      </p:cBhvr>
                                      <p:to>
                                        <p:strVal val="visible"/>
                                      </p:to>
                                    </p:set>
                                    <p:anim calcmode="lin" valueType="num">
                                      <p:cBhvr>
                                        <p:cTn id="14" dur="500" fill="hold"/>
                                        <p:tgtEl>
                                          <p:spTgt spid="2467866"/>
                                        </p:tgtEl>
                                        <p:attrNameLst>
                                          <p:attrName>ppt_w</p:attrName>
                                        </p:attrNameLst>
                                      </p:cBhvr>
                                      <p:tavLst>
                                        <p:tav tm="0">
                                          <p:val>
                                            <p:strVal val="#ppt_w*0.70"/>
                                          </p:val>
                                        </p:tav>
                                        <p:tav tm="100000">
                                          <p:val>
                                            <p:strVal val="#ppt_w"/>
                                          </p:val>
                                        </p:tav>
                                      </p:tavLst>
                                    </p:anim>
                                    <p:anim calcmode="lin" valueType="num">
                                      <p:cBhvr>
                                        <p:cTn id="15" dur="500" fill="hold"/>
                                        <p:tgtEl>
                                          <p:spTgt spid="2467866"/>
                                        </p:tgtEl>
                                        <p:attrNameLst>
                                          <p:attrName>ppt_h</p:attrName>
                                        </p:attrNameLst>
                                      </p:cBhvr>
                                      <p:tavLst>
                                        <p:tav tm="0">
                                          <p:val>
                                            <p:strVal val="#ppt_h"/>
                                          </p:val>
                                        </p:tav>
                                        <p:tav tm="100000">
                                          <p:val>
                                            <p:strVal val="#ppt_h"/>
                                          </p:val>
                                        </p:tav>
                                      </p:tavLst>
                                    </p:anim>
                                    <p:animEffect transition="in" filter="fade">
                                      <p:cBhvr>
                                        <p:cTn id="16" dur="500"/>
                                        <p:tgtEl>
                                          <p:spTgt spid="2467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5" grpId="0" animBg="1"/>
      <p:bldP spid="246786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Discussion of </a:t>
            </a:r>
            <a:r>
              <a:rPr lang="en-US" dirty="0" err="1"/>
              <a:t>PhishGuru</a:t>
            </a:r>
            <a:endParaRPr lang="en-US" dirty="0"/>
          </a:p>
        </p:txBody>
      </p:sp>
      <p:sp>
        <p:nvSpPr>
          <p:cNvPr id="22531" name="Rectangle 5"/>
          <p:cNvSpPr>
            <a:spLocks noGrp="1" noChangeArrowheads="1"/>
          </p:cNvSpPr>
          <p:nvPr>
            <p:ph type="body" idx="1"/>
          </p:nvPr>
        </p:nvSpPr>
        <p:spPr>
          <a:xfrm>
            <a:off x="457200" y="1557338"/>
            <a:ext cx="8610600" cy="5072062"/>
          </a:xfrm>
        </p:spPr>
        <p:txBody>
          <a:bodyPr/>
          <a:lstStyle/>
          <a:p>
            <a:pPr eaLnBrk="1" hangingPunct="1"/>
            <a:r>
              <a:rPr lang="en-US" dirty="0" err="1"/>
              <a:t>PhishGuru</a:t>
            </a:r>
            <a:r>
              <a:rPr lang="en-US" dirty="0"/>
              <a:t> can teach people to identify phish better</a:t>
            </a:r>
          </a:p>
          <a:p>
            <a:pPr lvl="1" eaLnBrk="1" hangingPunct="1"/>
            <a:r>
              <a:rPr lang="en-US" dirty="0"/>
              <a:t>People retain the knowledge</a:t>
            </a:r>
          </a:p>
          <a:p>
            <a:pPr lvl="2" eaLnBrk="1" hangingPunct="1"/>
            <a:r>
              <a:rPr lang="en-US" dirty="0">
                <a:latin typeface="Calibri" panose="020F0502020204030204" pitchFamily="34" charset="0"/>
              </a:rPr>
              <a:t>People trained on first day less likely to be phished</a:t>
            </a:r>
          </a:p>
          <a:p>
            <a:pPr lvl="2" eaLnBrk="1" hangingPunct="1"/>
            <a:r>
              <a:rPr lang="en-US" dirty="0">
                <a:latin typeface="Calibri" panose="020F0502020204030204" pitchFamily="34" charset="0"/>
              </a:rPr>
              <a:t>Two training messages work better</a:t>
            </a:r>
          </a:p>
          <a:p>
            <a:pPr lvl="1" eaLnBrk="1" hangingPunct="1"/>
            <a:r>
              <a:rPr lang="en-US" dirty="0"/>
              <a:t>People </a:t>
            </a:r>
            <a:r>
              <a:rPr lang="en-US" u="sng" dirty="0"/>
              <a:t>aren’t</a:t>
            </a:r>
            <a:r>
              <a:rPr lang="en-US" dirty="0"/>
              <a:t> resentful, many happy to have learned</a:t>
            </a:r>
          </a:p>
          <a:p>
            <a:pPr lvl="2" eaLnBrk="1" hangingPunct="1"/>
            <a:r>
              <a:rPr lang="en-US" dirty="0">
                <a:latin typeface="Calibri" panose="020F0502020204030204" pitchFamily="34" charset="0"/>
              </a:rPr>
              <a:t>68 out of 85 surveyed said they recommend CMU continue doing this sort of training in future</a:t>
            </a:r>
          </a:p>
          <a:p>
            <a:pPr lvl="2" eaLnBrk="1" hangingPunct="1"/>
            <a:r>
              <a:rPr lang="en-US" dirty="0">
                <a:latin typeface="Calibri" panose="020F0502020204030204" pitchFamily="34" charset="0"/>
              </a:rPr>
              <a:t>“I really liked the idea of sending CMU students fake phishing emails and then saying to them, essentially, </a:t>
            </a:r>
            <a:br>
              <a:rPr lang="en-US" dirty="0">
                <a:latin typeface="Calibri" panose="020F0502020204030204" pitchFamily="34" charset="0"/>
              </a:rPr>
            </a:br>
            <a:r>
              <a:rPr lang="en-US" dirty="0">
                <a:latin typeface="Calibri" panose="020F0502020204030204" pitchFamily="34" charset="0"/>
              </a:rPr>
              <a:t>HEY! You could've just gotten scammed! You should </a:t>
            </a:r>
            <a:br>
              <a:rPr lang="en-US" dirty="0">
                <a:latin typeface="Calibri" panose="020F0502020204030204" pitchFamily="34" charset="0"/>
              </a:rPr>
            </a:br>
            <a:r>
              <a:rPr lang="en-US" dirty="0">
                <a:latin typeface="Calibri" panose="020F0502020204030204" pitchFamily="34" charset="0"/>
              </a:rPr>
              <a:t>be more careful -- here's how....”</a:t>
            </a:r>
          </a:p>
        </p:txBody>
      </p:sp>
      <p:pic>
        <p:nvPicPr>
          <p:cNvPr id="22532" name="Picture 9" descr="http://wombatsecurity.com/siteimages/WombatFish_04.png"/>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r="66667"/>
          <a:stretch>
            <a:fillRect/>
          </a:stretch>
        </p:blipFill>
        <p:spPr bwMode="auto">
          <a:xfrm>
            <a:off x="7086600" y="306388"/>
            <a:ext cx="198120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0828085"/>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t>APWG Landing Page</a:t>
            </a:r>
          </a:p>
        </p:txBody>
      </p:sp>
      <p:sp>
        <p:nvSpPr>
          <p:cNvPr id="23555" name="Rectangle 3"/>
          <p:cNvSpPr>
            <a:spLocks noGrp="1" noChangeArrowheads="1"/>
          </p:cNvSpPr>
          <p:nvPr>
            <p:ph type="body" idx="1"/>
          </p:nvPr>
        </p:nvSpPr>
        <p:spPr>
          <a:xfrm>
            <a:off x="609600" y="1600200"/>
            <a:ext cx="8458200" cy="4525963"/>
          </a:xfrm>
        </p:spPr>
        <p:txBody>
          <a:bodyPr/>
          <a:lstStyle/>
          <a:p>
            <a:pPr eaLnBrk="1" hangingPunct="1"/>
            <a:r>
              <a:rPr lang="en-US" dirty="0"/>
              <a:t>CMU and Wombat helped Anti-Phishing Working Group develop landing page for taken down sites</a:t>
            </a:r>
          </a:p>
          <a:p>
            <a:pPr lvl="1" eaLnBrk="1" hangingPunct="1"/>
            <a:r>
              <a:rPr lang="en-US" dirty="0"/>
              <a:t>Already in use by several takedown companies</a:t>
            </a:r>
          </a:p>
          <a:p>
            <a:pPr lvl="1" eaLnBrk="1" hangingPunct="1"/>
            <a:r>
              <a:rPr lang="en-US" dirty="0"/>
              <a:t>Seen by ~200,000 people (2009-2011), much more now</a:t>
            </a:r>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l="1715" t="20937" r="2911" b="6612"/>
          <a:stretch>
            <a:fillRect/>
          </a:stretch>
        </p:blipFill>
        <p:spPr bwMode="auto">
          <a:xfrm>
            <a:off x="1752600" y="3505200"/>
            <a:ext cx="5867400" cy="346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0676606"/>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auto">
          <a:xfrm>
            <a:off x="180975" y="5181600"/>
            <a:ext cx="8810625" cy="838200"/>
          </a:xfrm>
          <a:prstGeom prst="rect">
            <a:avLst/>
          </a:prstGeom>
          <a:solidFill>
            <a:schemeClr val="accent5">
              <a:lumMod val="20000"/>
              <a:lumOff val="80000"/>
              <a:alpha val="93000"/>
            </a:schemeClr>
          </a:solidFill>
          <a:ln>
            <a:noFill/>
          </a:ln>
          <a:effectLst/>
        </p:spPr>
        <p:txBody>
          <a:bodyPr wrap="none" anchor="ctr"/>
          <a:lstStyle/>
          <a:p>
            <a:endParaRPr lang="en-US"/>
          </a:p>
        </p:txBody>
      </p:sp>
      <p:sp>
        <p:nvSpPr>
          <p:cNvPr id="24579" name="Rectangle 3"/>
          <p:cNvSpPr>
            <a:spLocks noGrp="1" noChangeArrowheads="1"/>
          </p:cNvSpPr>
          <p:nvPr>
            <p:ph type="title"/>
          </p:nvPr>
        </p:nvSpPr>
        <p:spPr/>
        <p:txBody>
          <a:bodyPr/>
          <a:lstStyle/>
          <a:p>
            <a:pPr eaLnBrk="1" hangingPunct="1"/>
            <a:r>
              <a:rPr lang="en-US" dirty="0"/>
              <a:t>Anti-Phishing Phil</a:t>
            </a:r>
          </a:p>
        </p:txBody>
      </p:sp>
      <p:pic>
        <p:nvPicPr>
          <p:cNvPr id="24580" name="Picture 7" descr="phil">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319088"/>
            <a:ext cx="1752600"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9"/>
          <p:cNvSpPr>
            <a:spLocks noGrp="1" noChangeArrowheads="1"/>
          </p:cNvSpPr>
          <p:nvPr>
            <p:ph type="body" idx="1"/>
          </p:nvPr>
        </p:nvSpPr>
        <p:spPr>
          <a:xfrm>
            <a:off x="457200" y="1557338"/>
            <a:ext cx="8458200" cy="5300662"/>
          </a:xfrm>
        </p:spPr>
        <p:txBody>
          <a:bodyPr/>
          <a:lstStyle/>
          <a:p>
            <a:pPr eaLnBrk="1" hangingPunct="1"/>
            <a:r>
              <a:rPr lang="en-US" dirty="0"/>
              <a:t>A mini-game to teach people not to fall for phish</a:t>
            </a:r>
          </a:p>
          <a:p>
            <a:pPr lvl="1" eaLnBrk="1" hangingPunct="1"/>
            <a:r>
              <a:rPr lang="en-US" dirty="0" err="1"/>
              <a:t>PhishGuru</a:t>
            </a:r>
            <a:r>
              <a:rPr lang="en-US" dirty="0"/>
              <a:t> about email, this game about web browser</a:t>
            </a:r>
          </a:p>
          <a:p>
            <a:pPr lvl="1" eaLnBrk="1" hangingPunct="1"/>
            <a:r>
              <a:rPr lang="en-US" dirty="0"/>
              <a:t>Also based on learning science principles</a:t>
            </a:r>
          </a:p>
          <a:p>
            <a:pPr eaLnBrk="1" hangingPunct="1"/>
            <a:r>
              <a:rPr lang="en-US" dirty="0"/>
              <a:t>Goals</a:t>
            </a:r>
          </a:p>
          <a:p>
            <a:pPr lvl="1" eaLnBrk="1" hangingPunct="1"/>
            <a:r>
              <a:rPr lang="en-US" dirty="0"/>
              <a:t>How to parse URLs</a:t>
            </a:r>
          </a:p>
          <a:p>
            <a:pPr lvl="1" eaLnBrk="1" hangingPunct="1"/>
            <a:r>
              <a:rPr lang="en-US" dirty="0"/>
              <a:t>Where to look for URLs</a:t>
            </a:r>
          </a:p>
          <a:p>
            <a:pPr lvl="1" eaLnBrk="1" hangingPunct="1"/>
            <a:r>
              <a:rPr lang="en-US" dirty="0"/>
              <a:t>Use search engines if you’re not sure</a:t>
            </a:r>
          </a:p>
          <a:p>
            <a:pPr lvl="1" eaLnBrk="1" hangingPunct="1"/>
            <a:endParaRPr lang="en-US" sz="1400" dirty="0"/>
          </a:p>
          <a:p>
            <a:pPr eaLnBrk="1" hangingPunct="1">
              <a:buFontTx/>
              <a:buNone/>
            </a:pPr>
            <a:r>
              <a:rPr lang="en-US" sz="2000" dirty="0"/>
              <a:t>S. Sheng et al. </a:t>
            </a:r>
            <a:r>
              <a:rPr lang="en-US" sz="2000" b="1" dirty="0"/>
              <a:t>Anti-Phishing Phil: The Design and Evaluation of a Game That Teaches People Not to Fall for Phish</a:t>
            </a:r>
            <a:r>
              <a:rPr lang="en-US" sz="2000" dirty="0"/>
              <a:t>. In </a:t>
            </a:r>
            <a:r>
              <a:rPr lang="en-US" sz="2000" i="1" dirty="0"/>
              <a:t>SOUPS 2007,</a:t>
            </a:r>
            <a:r>
              <a:rPr lang="en-US" sz="2000" dirty="0"/>
              <a:t> Pittsburgh, PA, 2007. </a:t>
            </a:r>
            <a:endParaRPr lang="en-US" dirty="0"/>
          </a:p>
        </p:txBody>
      </p:sp>
    </p:spTree>
    <p:extLst>
      <p:ext uri="{BB962C8B-B14F-4D97-AF65-F5344CB8AC3E}">
        <p14:creationId xmlns:p14="http://schemas.microsoft.com/office/powerpoint/2010/main" val="2654702915"/>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p:txBody>
          <a:bodyPr/>
          <a:lstStyle/>
          <a:p>
            <a:pPr eaLnBrk="1" hangingPunct="1"/>
            <a:endParaRPr lang="en-US" dirty="0">
              <a:cs typeface="Verdana" pitchFamily="34" charset="0"/>
            </a:endParaRPr>
          </a:p>
        </p:txBody>
      </p:sp>
      <p:sp>
        <p:nvSpPr>
          <p:cNvPr id="25603" name="Rectangle 3"/>
          <p:cNvSpPr>
            <a:spLocks noGrp="1"/>
          </p:cNvSpPr>
          <p:nvPr>
            <p:ph idx="1"/>
          </p:nvPr>
        </p:nvSpPr>
        <p:spPr/>
        <p:txBody>
          <a:bodyPr/>
          <a:lstStyle/>
          <a:p>
            <a:pPr eaLnBrk="1" hangingPunct="1"/>
            <a:endParaRPr lang="en-US" dirty="0">
              <a:cs typeface="Verdana" pitchFamily="34" charset="0"/>
            </a:endParaRPr>
          </a:p>
        </p:txBody>
      </p:sp>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l="11111" t="11119" r="11111" b="3314"/>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416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a:lstStyle/>
          <a:p>
            <a:pPr eaLnBrk="1" hangingPunct="1"/>
            <a:endParaRPr lang="en-US" dirty="0">
              <a:cs typeface="Verdana" pitchFamily="34" charset="0"/>
            </a:endParaRPr>
          </a:p>
        </p:txBody>
      </p:sp>
      <p:sp>
        <p:nvSpPr>
          <p:cNvPr id="26627" name="Rectangle 3"/>
          <p:cNvSpPr>
            <a:spLocks noGrp="1"/>
          </p:cNvSpPr>
          <p:nvPr>
            <p:ph idx="1"/>
          </p:nvPr>
        </p:nvSpPr>
        <p:spPr/>
        <p:txBody>
          <a:bodyPr/>
          <a:lstStyle/>
          <a:p>
            <a:pPr eaLnBrk="1" hangingPunct="1"/>
            <a:endParaRPr lang="en-US" dirty="0">
              <a:cs typeface="Verdana" pitchFamily="34" charset="0"/>
            </a:endParaRP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l="11111" t="11168" r="11111" b="2969"/>
          <a:stretch>
            <a:fillRect/>
          </a:stretch>
        </p:blipFill>
        <p:spPr bwMode="auto">
          <a:xfrm>
            <a:off x="0" y="0"/>
            <a:ext cx="9144000" cy="688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433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p:txBody>
          <a:bodyPr/>
          <a:lstStyle/>
          <a:p>
            <a:pPr eaLnBrk="1" hangingPunct="1"/>
            <a:endParaRPr lang="en-US" dirty="0">
              <a:cs typeface="Verdana" pitchFamily="34" charset="0"/>
            </a:endParaRPr>
          </a:p>
        </p:txBody>
      </p:sp>
      <p:sp>
        <p:nvSpPr>
          <p:cNvPr id="27651" name="Rectangle 3"/>
          <p:cNvSpPr>
            <a:spLocks noGrp="1"/>
          </p:cNvSpPr>
          <p:nvPr>
            <p:ph idx="1"/>
          </p:nvPr>
        </p:nvSpPr>
        <p:spPr/>
        <p:txBody>
          <a:bodyPr/>
          <a:lstStyle/>
          <a:p>
            <a:pPr eaLnBrk="1" hangingPunct="1"/>
            <a:endParaRPr lang="en-US" dirty="0">
              <a:cs typeface="Verdana" pitchFamily="34" charset="0"/>
            </a:endParaRPr>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l="11162" t="11119" r="11111" b="3314"/>
          <a:stretch>
            <a:fillRect/>
          </a:stretch>
        </p:blipFill>
        <p:spPr bwMode="auto">
          <a:xfrm>
            <a:off x="0" y="0"/>
            <a:ext cx="9144000" cy="686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8756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p:txBody>
          <a:bodyPr/>
          <a:lstStyle/>
          <a:p>
            <a:pPr eaLnBrk="1" hangingPunct="1"/>
            <a:endParaRPr lang="en-US" dirty="0">
              <a:cs typeface="Verdana" pitchFamily="34" charset="0"/>
            </a:endParaRPr>
          </a:p>
        </p:txBody>
      </p:sp>
      <p:sp>
        <p:nvSpPr>
          <p:cNvPr id="28675" name="Rectangle 3"/>
          <p:cNvSpPr>
            <a:spLocks noGrp="1"/>
          </p:cNvSpPr>
          <p:nvPr>
            <p:ph idx="1"/>
          </p:nvPr>
        </p:nvSpPr>
        <p:spPr/>
        <p:txBody>
          <a:bodyPr/>
          <a:lstStyle/>
          <a:p>
            <a:pPr eaLnBrk="1" hangingPunct="1"/>
            <a:endParaRPr lang="en-US" dirty="0">
              <a:cs typeface="Verdana" pitchFamily="34" charset="0"/>
            </a:endParaRP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l="11111" t="11119" r="11162" b="3314"/>
          <a:stretch>
            <a:fillRect/>
          </a:stretch>
        </p:blipFill>
        <p:spPr bwMode="auto">
          <a:xfrm>
            <a:off x="0" y="0"/>
            <a:ext cx="9144000" cy="686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3204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a:lstStyle/>
          <a:p>
            <a:pPr eaLnBrk="1" hangingPunct="1"/>
            <a:endParaRPr lang="en-US" dirty="0">
              <a:cs typeface="Verdana" pitchFamily="34" charset="0"/>
            </a:endParaRPr>
          </a:p>
        </p:txBody>
      </p:sp>
      <p:sp>
        <p:nvSpPr>
          <p:cNvPr id="29699" name="Rectangle 3"/>
          <p:cNvSpPr>
            <a:spLocks noGrp="1"/>
          </p:cNvSpPr>
          <p:nvPr>
            <p:ph idx="1"/>
          </p:nvPr>
        </p:nvSpPr>
        <p:spPr/>
        <p:txBody>
          <a:bodyPr/>
          <a:lstStyle/>
          <a:p>
            <a:pPr eaLnBrk="1" hangingPunct="1"/>
            <a:endParaRPr lang="en-US" dirty="0">
              <a:cs typeface="Verdana" pitchFamily="34" charset="0"/>
            </a:endParaRPr>
          </a:p>
        </p:txBody>
      </p:sp>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l="11044" t="11119" r="11044" b="3239"/>
          <a:stretch>
            <a:fillRect/>
          </a:stretch>
        </p:blipFill>
        <p:spPr bwMode="auto">
          <a:xfrm>
            <a:off x="0" y="0"/>
            <a:ext cx="9144000" cy="685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2309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p:txBody>
          <a:bodyPr/>
          <a:lstStyle/>
          <a:p>
            <a:pPr eaLnBrk="1" hangingPunct="1"/>
            <a:endParaRPr lang="en-US" dirty="0">
              <a:cs typeface="Verdana" pitchFamily="34" charset="0"/>
            </a:endParaRPr>
          </a:p>
        </p:txBody>
      </p:sp>
      <p:sp>
        <p:nvSpPr>
          <p:cNvPr id="30723" name="Rectangle 3"/>
          <p:cNvSpPr>
            <a:spLocks noGrp="1"/>
          </p:cNvSpPr>
          <p:nvPr>
            <p:ph idx="1"/>
          </p:nvPr>
        </p:nvSpPr>
        <p:spPr/>
        <p:txBody>
          <a:bodyPr/>
          <a:lstStyle/>
          <a:p>
            <a:pPr eaLnBrk="1" hangingPunct="1"/>
            <a:endParaRPr lang="en-US" dirty="0">
              <a:cs typeface="Verdana" pitchFamily="34" charset="0"/>
            </a:endParaRPr>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l="11044" t="11192" r="11244" b="3166"/>
          <a:stretch>
            <a:fillRect/>
          </a:stretch>
        </p:blipFill>
        <p:spPr bwMode="auto">
          <a:xfrm>
            <a:off x="0" y="0"/>
            <a:ext cx="9144000" cy="686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908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98475"/>
            <a:ext cx="5940425"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2241550"/>
            <a:ext cx="6416675" cy="2711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343400" cy="1338998"/>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175" y="4879975"/>
            <a:ext cx="7743825" cy="197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4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fade">
                                      <p:cBhvr>
                                        <p:cTn id="1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t>Design Rationale</a:t>
            </a:r>
          </a:p>
        </p:txBody>
      </p:sp>
      <p:sp>
        <p:nvSpPr>
          <p:cNvPr id="31747" name="Rectangle 3"/>
          <p:cNvSpPr>
            <a:spLocks noGrp="1" noChangeArrowheads="1"/>
          </p:cNvSpPr>
          <p:nvPr>
            <p:ph type="body" idx="1"/>
          </p:nvPr>
        </p:nvSpPr>
        <p:spPr>
          <a:xfrm>
            <a:off x="457200" y="1557338"/>
            <a:ext cx="8458200" cy="4995862"/>
          </a:xfrm>
        </p:spPr>
        <p:txBody>
          <a:bodyPr/>
          <a:lstStyle/>
          <a:p>
            <a:pPr eaLnBrk="1" hangingPunct="1"/>
            <a:r>
              <a:rPr lang="en-US" dirty="0">
                <a:latin typeface="Calibri" panose="020F0502020204030204" pitchFamily="34" charset="0"/>
              </a:rPr>
              <a:t>Multiple levels</a:t>
            </a:r>
          </a:p>
          <a:p>
            <a:pPr lvl="1" eaLnBrk="1" hangingPunct="1"/>
            <a:r>
              <a:rPr lang="en-US" dirty="0"/>
              <a:t>8 URLs per level, get progressively harder</a:t>
            </a:r>
          </a:p>
          <a:p>
            <a:pPr eaLnBrk="1" hangingPunct="1"/>
            <a:r>
              <a:rPr lang="en-US" dirty="0">
                <a:latin typeface="Calibri" panose="020F0502020204030204" pitchFamily="34" charset="0"/>
              </a:rPr>
              <a:t>Intermediate screens to teach principles</a:t>
            </a:r>
          </a:p>
          <a:p>
            <a:pPr lvl="1" eaLnBrk="1" hangingPunct="1"/>
            <a:r>
              <a:rPr lang="en-US" dirty="0"/>
              <a:t>Teach and then test </a:t>
            </a:r>
          </a:p>
          <a:p>
            <a:pPr lvl="1" eaLnBrk="1" hangingPunct="1"/>
            <a:r>
              <a:rPr lang="en-US" dirty="0"/>
              <a:t>Immediate feedback principle</a:t>
            </a:r>
          </a:p>
          <a:p>
            <a:pPr lvl="1" eaLnBrk="1" hangingPunct="1"/>
            <a:r>
              <a:rPr lang="en-US" dirty="0">
                <a:cs typeface="Verdana" pitchFamily="34" charset="0"/>
              </a:rPr>
              <a:t>Conceptual-procedural principle</a:t>
            </a:r>
          </a:p>
          <a:p>
            <a:pPr eaLnBrk="1" hangingPunct="1"/>
            <a:r>
              <a:rPr lang="en-US" dirty="0">
                <a:cs typeface="Verdana" pitchFamily="34" charset="0"/>
              </a:rPr>
              <a:t>Timer to add a little bit of pressure</a:t>
            </a:r>
          </a:p>
          <a:p>
            <a:pPr lvl="1" eaLnBrk="1" hangingPunct="1"/>
            <a:endParaRPr lang="en-US" dirty="0">
              <a:latin typeface="Calibri" panose="020F0502020204030204" pitchFamily="34" charset="0"/>
            </a:endParaRPr>
          </a:p>
        </p:txBody>
      </p:sp>
    </p:spTree>
    <p:extLst>
      <p:ext uri="{BB962C8B-B14F-4D97-AF65-F5344CB8AC3E}">
        <p14:creationId xmlns:p14="http://schemas.microsoft.com/office/powerpoint/2010/main" val="1860443374"/>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t>Evaluation of Anti-Phishing Phil</a:t>
            </a:r>
          </a:p>
        </p:txBody>
      </p:sp>
      <p:sp>
        <p:nvSpPr>
          <p:cNvPr id="31747" name="Rectangle 3"/>
          <p:cNvSpPr>
            <a:spLocks noGrp="1" noChangeArrowheads="1"/>
          </p:cNvSpPr>
          <p:nvPr>
            <p:ph type="body" idx="1"/>
          </p:nvPr>
        </p:nvSpPr>
        <p:spPr>
          <a:xfrm>
            <a:off x="457200" y="1557338"/>
            <a:ext cx="8458200" cy="4995862"/>
          </a:xfrm>
        </p:spPr>
        <p:txBody>
          <a:bodyPr/>
          <a:lstStyle/>
          <a:p>
            <a:pPr eaLnBrk="1" hangingPunct="1"/>
            <a:r>
              <a:rPr lang="en-US" dirty="0"/>
              <a:t>Is Phil effective?</a:t>
            </a:r>
            <a:endParaRPr lang="en-US" altLang="zh-CN" dirty="0">
              <a:ea typeface="SimSun" pitchFamily="2" charset="-122"/>
            </a:endParaRPr>
          </a:p>
          <a:p>
            <a:pPr lvl="1" eaLnBrk="1" hangingPunct="1"/>
            <a:r>
              <a:rPr lang="en-US" dirty="0"/>
              <a:t>Study 1: 56 people in lab study</a:t>
            </a:r>
          </a:p>
          <a:p>
            <a:pPr lvl="1" eaLnBrk="1" hangingPunct="1"/>
            <a:r>
              <a:rPr lang="en-US" dirty="0"/>
              <a:t>Study 2: 4517 people in field trial</a:t>
            </a:r>
          </a:p>
          <a:p>
            <a:pPr lvl="1" eaLnBrk="1" hangingPunct="1"/>
            <a:endParaRPr lang="en-US" dirty="0"/>
          </a:p>
          <a:p>
            <a:pPr eaLnBrk="1" hangingPunct="1"/>
            <a:r>
              <a:rPr lang="en-US" dirty="0"/>
              <a:t>Brief results of Study 1</a:t>
            </a:r>
          </a:p>
          <a:p>
            <a:pPr lvl="1" eaLnBrk="1" hangingPunct="1"/>
            <a:r>
              <a:rPr lang="en-US" dirty="0"/>
              <a:t>Phil about as effective in helping people detect phishing </a:t>
            </a:r>
            <a:br>
              <a:rPr lang="en-US" dirty="0"/>
            </a:br>
            <a:r>
              <a:rPr lang="en-US" dirty="0"/>
              <a:t>web sites as paying people to read training material</a:t>
            </a:r>
          </a:p>
          <a:p>
            <a:pPr lvl="1" eaLnBrk="1" hangingPunct="1"/>
            <a:r>
              <a:rPr lang="en-US" dirty="0"/>
              <a:t>But Phil has significantly fewer false positives overall</a:t>
            </a:r>
          </a:p>
          <a:p>
            <a:pPr lvl="2" eaLnBrk="1" hangingPunct="1"/>
            <a:r>
              <a:rPr lang="en-US" dirty="0">
                <a:latin typeface="Calibri" panose="020F0502020204030204" pitchFamily="34" charset="0"/>
              </a:rPr>
              <a:t>Suggests that existing training material making people paranoid about phish rather than differentiating</a:t>
            </a:r>
          </a:p>
        </p:txBody>
      </p:sp>
      <p:pic>
        <p:nvPicPr>
          <p:cNvPr id="31748" name="Picture 8"/>
          <p:cNvPicPr>
            <a:picLocks noChangeAspect="1" noChangeArrowheads="1"/>
          </p:cNvPicPr>
          <p:nvPr/>
        </p:nvPicPr>
        <p:blipFill>
          <a:blip r:embed="rId2">
            <a:extLst>
              <a:ext uri="{28A0092B-C50C-407E-A947-70E740481C1C}">
                <a14:useLocalDpi xmlns:a14="http://schemas.microsoft.com/office/drawing/2010/main" val="0"/>
              </a:ext>
            </a:extLst>
          </a:blip>
          <a:srcRect l="6612" t="10056" r="3555" b="6033"/>
          <a:stretch>
            <a:fillRect/>
          </a:stretch>
        </p:blipFill>
        <p:spPr bwMode="auto">
          <a:xfrm>
            <a:off x="6172200" y="1219200"/>
            <a:ext cx="2819400"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648206"/>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Evaluation of Anti-Phishing Phil</a:t>
            </a:r>
          </a:p>
        </p:txBody>
      </p:sp>
      <p:sp>
        <p:nvSpPr>
          <p:cNvPr id="32771" name="Rectangle 3"/>
          <p:cNvSpPr>
            <a:spLocks noGrp="1" noChangeArrowheads="1"/>
          </p:cNvSpPr>
          <p:nvPr>
            <p:ph type="body" idx="1"/>
          </p:nvPr>
        </p:nvSpPr>
        <p:spPr>
          <a:xfrm>
            <a:off x="457200" y="1557338"/>
            <a:ext cx="8458200" cy="4995862"/>
          </a:xfrm>
        </p:spPr>
        <p:txBody>
          <a:bodyPr/>
          <a:lstStyle/>
          <a:p>
            <a:pPr eaLnBrk="1" hangingPunct="1"/>
            <a:r>
              <a:rPr lang="en-US" dirty="0"/>
              <a:t>Study 2: 4517 participants in field trial</a:t>
            </a:r>
          </a:p>
          <a:p>
            <a:pPr lvl="1" eaLnBrk="1" hangingPunct="1"/>
            <a:r>
              <a:rPr lang="en-US" dirty="0"/>
              <a:t>Randomly selected from 80000 people</a:t>
            </a:r>
          </a:p>
          <a:p>
            <a:pPr eaLnBrk="1" hangingPunct="1"/>
            <a:r>
              <a:rPr lang="en-US" dirty="0"/>
              <a:t>Conditions</a:t>
            </a:r>
          </a:p>
          <a:p>
            <a:pPr lvl="1" eaLnBrk="1" hangingPunct="1"/>
            <a:r>
              <a:rPr lang="en-US" dirty="0"/>
              <a:t>Control: Label 12 sites as phish/not then play game</a:t>
            </a:r>
          </a:p>
          <a:p>
            <a:pPr lvl="1" eaLnBrk="1" hangingPunct="1"/>
            <a:r>
              <a:rPr lang="en-US" dirty="0"/>
              <a:t>Game: Label 6 sites, play game, then label 6 more, </a:t>
            </a:r>
            <a:br>
              <a:rPr lang="en-US" dirty="0"/>
            </a:br>
            <a:r>
              <a:rPr lang="en-US" dirty="0"/>
              <a:t>then after 7 days, label 6 more (18 total)</a:t>
            </a:r>
          </a:p>
          <a:p>
            <a:pPr eaLnBrk="1" hangingPunct="1"/>
            <a:r>
              <a:rPr lang="en-US" dirty="0"/>
              <a:t>Participants</a:t>
            </a:r>
          </a:p>
          <a:p>
            <a:pPr lvl="1" eaLnBrk="1" hangingPunct="1"/>
            <a:r>
              <a:rPr lang="en-US" dirty="0"/>
              <a:t>2021 people in game condition, 674 did retention portion</a:t>
            </a:r>
          </a:p>
          <a:p>
            <a:pPr lvl="1" eaLnBrk="1" hangingPunct="1"/>
            <a:endParaRPr lang="en-US" dirty="0"/>
          </a:p>
        </p:txBody>
      </p:sp>
      <p:pic>
        <p:nvPicPr>
          <p:cNvPr id="32772" name="Picture 5" descr="phil">
            <a:hlinkClick r:id="rId2"/>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2800" y="1233488"/>
            <a:ext cx="1752600"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288583"/>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3794" name="Rectangle 2"/>
          <p:cNvSpPr>
            <a:spLocks noGrp="1" noChangeArrowheads="1"/>
          </p:cNvSpPr>
          <p:nvPr>
            <p:ph type="title"/>
          </p:nvPr>
        </p:nvSpPr>
        <p:spPr/>
        <p:txBody>
          <a:bodyPr/>
          <a:lstStyle/>
          <a:p>
            <a:pPr eaLnBrk="1" hangingPunct="1"/>
            <a:r>
              <a:rPr lang="en-US" dirty="0"/>
              <a:t>Anti-Phishing Phil: Study 2</a:t>
            </a:r>
          </a:p>
        </p:txBody>
      </p:sp>
      <p:sp>
        <p:nvSpPr>
          <p:cNvPr id="33795" name="Rectangle 3"/>
          <p:cNvSpPr>
            <a:spLocks noGrp="1" noChangeArrowheads="1"/>
          </p:cNvSpPr>
          <p:nvPr>
            <p:ph type="body" idx="1"/>
          </p:nvPr>
        </p:nvSpPr>
        <p:spPr>
          <a:xfrm>
            <a:off x="457200" y="1557338"/>
            <a:ext cx="8458200" cy="5072062"/>
          </a:xfrm>
        </p:spPr>
        <p:txBody>
          <a:bodyPr/>
          <a:lstStyle/>
          <a:p>
            <a:pPr eaLnBrk="1" hangingPunct="1">
              <a:lnSpc>
                <a:spcPct val="90000"/>
              </a:lnSpc>
            </a:pPr>
            <a:endParaRPr lang="en-US" dirty="0"/>
          </a:p>
          <a:p>
            <a:pPr eaLnBrk="1" hangingPunct="1">
              <a:lnSpc>
                <a:spcPct val="90000"/>
              </a:lnSpc>
            </a:pPr>
            <a:endParaRPr lang="en-US" dirty="0"/>
          </a:p>
          <a:p>
            <a:pPr eaLnBrk="1" hangingPunct="1">
              <a:lnSpc>
                <a:spcPct val="90000"/>
              </a:lnSpc>
            </a:pPr>
            <a:endParaRPr lang="en-US" dirty="0"/>
          </a:p>
          <a:p>
            <a:pPr eaLnBrk="1" hangingPunct="1">
              <a:lnSpc>
                <a:spcPct val="90000"/>
              </a:lnSpc>
            </a:pPr>
            <a:endParaRPr lang="en-US" dirty="0"/>
          </a:p>
          <a:p>
            <a:pPr eaLnBrk="1" hangingPunct="1">
              <a:lnSpc>
                <a:spcPct val="90000"/>
              </a:lnSpc>
            </a:pPr>
            <a:endParaRPr lang="en-US" dirty="0"/>
          </a:p>
          <a:p>
            <a:pPr eaLnBrk="1" hangingPunct="1">
              <a:lnSpc>
                <a:spcPct val="90000"/>
              </a:lnSpc>
            </a:pPr>
            <a:endParaRPr lang="en-US" dirty="0"/>
          </a:p>
          <a:p>
            <a:pPr eaLnBrk="1" hangingPunct="1">
              <a:lnSpc>
                <a:spcPct val="90000"/>
              </a:lnSpc>
            </a:pPr>
            <a:endParaRPr lang="en-US" dirty="0"/>
          </a:p>
          <a:p>
            <a:pPr eaLnBrk="1" hangingPunct="1">
              <a:lnSpc>
                <a:spcPct val="90000"/>
              </a:lnSpc>
            </a:pPr>
            <a:endParaRPr lang="en-US" sz="2800" dirty="0"/>
          </a:p>
          <a:p>
            <a:pPr eaLnBrk="1" hangingPunct="1">
              <a:lnSpc>
                <a:spcPct val="90000"/>
              </a:lnSpc>
            </a:pPr>
            <a:r>
              <a:rPr lang="en-US" dirty="0"/>
              <a:t>Novices showed most improvement in false negatives (calling phish legitimate)</a:t>
            </a:r>
          </a:p>
        </p:txBody>
      </p:sp>
      <p:pic>
        <p:nvPicPr>
          <p:cNvPr id="33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56221"/>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a:t>Anti-Phishing Phil: Study 2</a:t>
            </a:r>
          </a:p>
        </p:txBody>
      </p:sp>
      <p:sp>
        <p:nvSpPr>
          <p:cNvPr id="34819" name="Rectangle 3"/>
          <p:cNvSpPr>
            <a:spLocks noGrp="1" noChangeArrowheads="1"/>
          </p:cNvSpPr>
          <p:nvPr>
            <p:ph type="body" idx="1"/>
          </p:nvPr>
        </p:nvSpPr>
        <p:spPr>
          <a:xfrm>
            <a:off x="457200" y="2014538"/>
            <a:ext cx="8458200" cy="5072062"/>
          </a:xfrm>
        </p:spPr>
        <p:txBody>
          <a:bodyPr/>
          <a:lstStyle/>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r>
              <a:rPr lang="en-US" dirty="0"/>
              <a:t>Improvement all around for false positives</a:t>
            </a:r>
          </a:p>
        </p:txBody>
      </p:sp>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600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0472149"/>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Video Break</a:t>
            </a:r>
          </a:p>
        </p:txBody>
      </p:sp>
      <p:sp>
        <p:nvSpPr>
          <p:cNvPr id="3" name="Content Placeholder 2"/>
          <p:cNvSpPr>
            <a:spLocks noGrp="1"/>
          </p:cNvSpPr>
          <p:nvPr>
            <p:ph idx="1"/>
          </p:nvPr>
        </p:nvSpPr>
        <p:spPr/>
        <p:txBody>
          <a:bodyPr/>
          <a:lstStyle/>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hlinkClick r:id="rId3"/>
              </a:rPr>
              <a:t>https://www.youtube.com/watch?v=Abt8aAB-Dr0</a:t>
            </a:r>
            <a:r>
              <a:rPr lang="en-US" sz="2800" dirty="0"/>
              <a:t> </a:t>
            </a:r>
          </a:p>
        </p:txBody>
      </p:sp>
      <p:pic>
        <p:nvPicPr>
          <p:cNvPr id="942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7" y="1295400"/>
            <a:ext cx="8781253" cy="436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1995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Stepping Back</a:t>
            </a:r>
          </a:p>
        </p:txBody>
      </p:sp>
      <p:sp>
        <p:nvSpPr>
          <p:cNvPr id="3" name="Content Placeholder 2"/>
          <p:cNvSpPr>
            <a:spLocks noGrp="1"/>
          </p:cNvSpPr>
          <p:nvPr>
            <p:ph idx="1"/>
          </p:nvPr>
        </p:nvSpPr>
        <p:spPr/>
        <p:txBody>
          <a:bodyPr/>
          <a:lstStyle/>
          <a:p>
            <a:pPr eaLnBrk="1" hangingPunct="1"/>
            <a:r>
              <a:rPr lang="en-US" dirty="0"/>
              <a:t>Three pronged-approach, in order</a:t>
            </a:r>
          </a:p>
          <a:p>
            <a:pPr lvl="1" eaLnBrk="1" hangingPunct="1"/>
            <a:r>
              <a:rPr lang="en-US" dirty="0"/>
              <a:t>Make it invisible</a:t>
            </a:r>
          </a:p>
          <a:p>
            <a:pPr lvl="1" eaLnBrk="1" hangingPunct="1"/>
            <a:r>
              <a:rPr lang="en-US" dirty="0"/>
              <a:t>Offer better user interfaces</a:t>
            </a:r>
          </a:p>
          <a:p>
            <a:pPr lvl="1" eaLnBrk="1" hangingPunct="1"/>
            <a:r>
              <a:rPr lang="en-US" dirty="0"/>
              <a:t>Train users</a:t>
            </a:r>
          </a:p>
          <a:p>
            <a:pPr lvl="1" eaLnBrk="1" hangingPunct="1"/>
            <a:endParaRPr lang="en-US" dirty="0"/>
          </a:p>
          <a:p>
            <a:pPr eaLnBrk="1" hangingPunct="1"/>
            <a:r>
              <a:rPr lang="en-US" dirty="0"/>
              <a:t>For better user interfaces, how?</a:t>
            </a:r>
          </a:p>
          <a:p>
            <a:endParaRPr lang="en-US" dirty="0"/>
          </a:p>
        </p:txBody>
      </p:sp>
    </p:spTree>
    <p:extLst>
      <p:ext uri="{BB962C8B-B14F-4D97-AF65-F5344CB8AC3E}">
        <p14:creationId xmlns:p14="http://schemas.microsoft.com/office/powerpoint/2010/main" val="3814244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GUIs for Security Hard?</a:t>
            </a:r>
          </a:p>
        </p:txBody>
      </p:sp>
      <p:sp>
        <p:nvSpPr>
          <p:cNvPr id="3" name="Content Placeholder 2"/>
          <p:cNvSpPr>
            <a:spLocks noGrp="1"/>
          </p:cNvSpPr>
          <p:nvPr>
            <p:ph idx="1"/>
          </p:nvPr>
        </p:nvSpPr>
        <p:spPr/>
        <p:txBody>
          <a:bodyPr/>
          <a:lstStyle/>
          <a:p>
            <a:r>
              <a:rPr lang="en-US" dirty="0"/>
              <a:t>Lots of security terminology</a:t>
            </a:r>
          </a:p>
          <a:p>
            <a:pPr lvl="1"/>
            <a:r>
              <a:rPr lang="en-US" dirty="0"/>
              <a:t>You have digital keys to “encrypt” things</a:t>
            </a:r>
          </a:p>
          <a:p>
            <a:pPr lvl="1"/>
            <a:r>
              <a:rPr lang="en-US" dirty="0"/>
              <a:t>You can also use digital keys to sign things</a:t>
            </a:r>
          </a:p>
          <a:p>
            <a:r>
              <a:rPr lang="en-US" dirty="0"/>
              <a:t>Lots of complexity</a:t>
            </a:r>
          </a:p>
          <a:p>
            <a:pPr lvl="1"/>
            <a:r>
              <a:rPr lang="en-US" dirty="0"/>
              <a:t>Ex. Might have multiple sharing policies</a:t>
            </a:r>
          </a:p>
          <a:p>
            <a:pPr lvl="1"/>
            <a:r>
              <a:rPr lang="en-US" dirty="0"/>
              <a:t>Ex. Some tasks might need to be harder</a:t>
            </a:r>
            <a:br>
              <a:rPr lang="en-US" dirty="0"/>
            </a:br>
            <a:r>
              <a:rPr lang="en-US" dirty="0"/>
              <a:t>to prevent attacks (account creation)</a:t>
            </a:r>
          </a:p>
          <a:p>
            <a:r>
              <a:rPr lang="en-US" dirty="0"/>
              <a:t>Security is a secondary task</a:t>
            </a:r>
          </a:p>
          <a:p>
            <a:pPr lvl="1"/>
            <a:r>
              <a:rPr lang="en-US" dirty="0"/>
              <a:t>You don’t go to Dropbox to do security</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409" y="3048000"/>
            <a:ext cx="1912391"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6794500" y="3886200"/>
            <a:ext cx="2974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3140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endParaRPr lang="en-US">
              <a:latin typeface="Verdana" pitchFamily="34" charset="0"/>
              <a:cs typeface="Verdana" pitchFamily="34" charset="0"/>
            </a:endParaRPr>
          </a:p>
        </p:txBody>
      </p:sp>
      <p:sp>
        <p:nvSpPr>
          <p:cNvPr id="19459" name="Content Placeholder 2"/>
          <p:cNvSpPr>
            <a:spLocks noGrp="1"/>
          </p:cNvSpPr>
          <p:nvPr>
            <p:ph idx="1"/>
          </p:nvPr>
        </p:nvSpPr>
        <p:spPr/>
        <p:txBody>
          <a:bodyPr/>
          <a:lstStyle/>
          <a:p>
            <a:endParaRPr lang="en-US">
              <a:latin typeface="Verdana" pitchFamily="34" charset="0"/>
              <a:cs typeface="Verdana" pitchFamily="34" charset="0"/>
            </a:endParaRP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9525"/>
            <a:ext cx="9172575" cy="68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200400" y="4495800"/>
            <a:ext cx="5791200" cy="2209800"/>
          </a:xfrm>
          <a:prstGeom prst="rect">
            <a:avLst/>
          </a:prstGeom>
          <a:solidFill>
            <a:srgbClr val="66FF66"/>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Arial" pitchFamily="34" charset="0"/>
              <a:buChar char="•"/>
              <a:defRPr/>
            </a:pPr>
            <a:r>
              <a:rPr lang="en-US" sz="2800" dirty="0">
                <a:solidFill>
                  <a:schemeClr val="tx1"/>
                </a:solidFill>
              </a:rPr>
              <a:t>Every browser now has basic </a:t>
            </a:r>
            <a:br>
              <a:rPr lang="en-US" sz="2800" dirty="0">
                <a:solidFill>
                  <a:schemeClr val="tx1"/>
                </a:solidFill>
              </a:rPr>
            </a:br>
            <a:r>
              <a:rPr lang="en-US" sz="2800" dirty="0">
                <a:solidFill>
                  <a:schemeClr val="tx1"/>
                </a:solidFill>
              </a:rPr>
              <a:t>anti-phishing detection built in</a:t>
            </a:r>
          </a:p>
          <a:p>
            <a:pPr marL="285750" indent="-285750">
              <a:buFont typeface="Arial" pitchFamily="34" charset="0"/>
              <a:buChar char="•"/>
              <a:defRPr/>
            </a:pPr>
            <a:r>
              <a:rPr lang="en-US" sz="2800" dirty="0">
                <a:solidFill>
                  <a:schemeClr val="tx1"/>
                </a:solidFill>
              </a:rPr>
              <a:t>Are these user interfaces effective?</a:t>
            </a:r>
          </a:p>
          <a:p>
            <a:pPr marL="742950" lvl="1" indent="-285750">
              <a:buFont typeface="Arial" pitchFamily="34" charset="0"/>
              <a:buChar char="•"/>
              <a:defRPr/>
            </a:pPr>
            <a:r>
              <a:rPr lang="en-US" sz="2800" dirty="0">
                <a:solidFill>
                  <a:schemeClr val="tx1"/>
                </a:solidFill>
              </a:rPr>
              <a:t>Our 2008 study on warnings</a:t>
            </a:r>
          </a:p>
          <a:p>
            <a:pPr marL="285750" indent="-285750">
              <a:buFont typeface="Arial" pitchFamily="34" charset="0"/>
              <a:buChar char="•"/>
              <a:defRPr/>
            </a:pPr>
            <a:r>
              <a:rPr lang="en-US" sz="2800" dirty="0">
                <a:solidFill>
                  <a:schemeClr val="tx1"/>
                </a:solidFill>
              </a:rPr>
              <a:t>And what does it mean for training?</a:t>
            </a:r>
          </a:p>
        </p:txBody>
      </p:sp>
    </p:spTree>
    <p:extLst>
      <p:ext uri="{BB962C8B-B14F-4D97-AF65-F5344CB8AC3E}">
        <p14:creationId xmlns:p14="http://schemas.microsoft.com/office/powerpoint/2010/main" val="352672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a:t>Screenshots</a:t>
            </a:r>
          </a:p>
        </p:txBody>
      </p:sp>
      <p:pic>
        <p:nvPicPr>
          <p:cNvPr id="38915" name="Picture 3" descr="ie-wa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62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0084" name="Rectangle 4"/>
          <p:cNvSpPr>
            <a:spLocks noChangeArrowheads="1"/>
          </p:cNvSpPr>
          <p:nvPr/>
        </p:nvSpPr>
        <p:spPr bwMode="auto">
          <a:xfrm>
            <a:off x="609600" y="5811838"/>
            <a:ext cx="7696200" cy="893762"/>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solidFill>
                <a:srgbClr val="445984"/>
              </a:solidFill>
            </a:endParaRPr>
          </a:p>
          <a:p>
            <a:pPr algn="ctr"/>
            <a:r>
              <a:rPr lang="en-US" sz="2800" b="1">
                <a:solidFill>
                  <a:srgbClr val="445984"/>
                </a:solidFill>
              </a:rPr>
              <a:t>Internet Explorer – Passive Warning</a:t>
            </a:r>
          </a:p>
          <a:p>
            <a:pPr algn="ctr"/>
            <a:endParaRPr lang="en-US" sz="1200" b="1">
              <a:solidFill>
                <a:srgbClr val="445984"/>
              </a:solidFill>
            </a:endParaRPr>
          </a:p>
        </p:txBody>
      </p:sp>
    </p:spTree>
    <p:extLst>
      <p:ext uri="{BB962C8B-B14F-4D97-AF65-F5344CB8AC3E}">
        <p14:creationId xmlns:p14="http://schemas.microsoft.com/office/powerpoint/2010/main" val="191088463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350084"/>
                                        </p:tgtEl>
                                        <p:attrNameLst>
                                          <p:attrName>style.visibility</p:attrName>
                                        </p:attrNameLst>
                                      </p:cBhvr>
                                      <p:to>
                                        <p:strVal val="visible"/>
                                      </p:to>
                                    </p:set>
                                    <p:anim calcmode="lin" valueType="num">
                                      <p:cBhvr>
                                        <p:cTn id="7" dur="500" fill="hold"/>
                                        <p:tgtEl>
                                          <p:spTgt spid="2350084"/>
                                        </p:tgtEl>
                                        <p:attrNameLst>
                                          <p:attrName>ppt_w</p:attrName>
                                        </p:attrNameLst>
                                      </p:cBhvr>
                                      <p:tavLst>
                                        <p:tav tm="0">
                                          <p:val>
                                            <p:strVal val="#ppt_w*0.70"/>
                                          </p:val>
                                        </p:tav>
                                        <p:tav tm="100000">
                                          <p:val>
                                            <p:strVal val="#ppt_w"/>
                                          </p:val>
                                        </p:tav>
                                      </p:tavLst>
                                    </p:anim>
                                    <p:anim calcmode="lin" valueType="num">
                                      <p:cBhvr>
                                        <p:cTn id="8" dur="500" fill="hold"/>
                                        <p:tgtEl>
                                          <p:spTgt spid="2350084"/>
                                        </p:tgtEl>
                                        <p:attrNameLst>
                                          <p:attrName>ppt_h</p:attrName>
                                        </p:attrNameLst>
                                      </p:cBhvr>
                                      <p:tavLst>
                                        <p:tav tm="0">
                                          <p:val>
                                            <p:strVal val="#ppt_h"/>
                                          </p:val>
                                        </p:tav>
                                        <p:tav tm="100000">
                                          <p:val>
                                            <p:strVal val="#ppt_h"/>
                                          </p:val>
                                        </p:tav>
                                      </p:tavLst>
                                    </p:anim>
                                    <p:animEffect transition="in" filter="fade">
                                      <p:cBhvr>
                                        <p:cTn id="9" dur="500"/>
                                        <p:tgtEl>
                                          <p:spTgt spid="2350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00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My past research in phishing attacks</a:t>
            </a:r>
          </a:p>
          <a:p>
            <a:pPr lvl="1"/>
            <a:r>
              <a:rPr lang="en-US" dirty="0"/>
              <a:t>Is it possible to train people?</a:t>
            </a:r>
          </a:p>
          <a:p>
            <a:pPr lvl="1"/>
            <a:r>
              <a:rPr lang="en-US" dirty="0"/>
              <a:t>Can we create better browser warnings?</a:t>
            </a:r>
          </a:p>
          <a:p>
            <a:r>
              <a:rPr lang="en-US" dirty="0"/>
              <a:t>Mental models</a:t>
            </a:r>
          </a:p>
          <a:p>
            <a:pPr lvl="1"/>
            <a:r>
              <a:rPr lang="en-US" dirty="0"/>
              <a:t>What are common security misconceptions?</a:t>
            </a:r>
          </a:p>
          <a:p>
            <a:pPr lvl="1"/>
            <a:endParaRPr lang="en-US" dirty="0"/>
          </a:p>
          <a:p>
            <a:r>
              <a:rPr lang="en-US" dirty="0"/>
              <a:t>Still an active area of research, with lots of opportunities to help lots of people</a:t>
            </a:r>
          </a:p>
        </p:txBody>
      </p:sp>
    </p:spTree>
    <p:extLst>
      <p:ext uri="{BB962C8B-B14F-4D97-AF65-F5344CB8AC3E}">
        <p14:creationId xmlns:p14="http://schemas.microsoft.com/office/powerpoint/2010/main" val="254022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a:t>Screenshots</a:t>
            </a:r>
          </a:p>
        </p:txBody>
      </p:sp>
      <p:pic>
        <p:nvPicPr>
          <p:cNvPr id="39939" name="Picture 3" descr="IE-b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2132" name="Rectangle 4"/>
          <p:cNvSpPr>
            <a:spLocks noChangeArrowheads="1"/>
          </p:cNvSpPr>
          <p:nvPr/>
        </p:nvSpPr>
        <p:spPr bwMode="auto">
          <a:xfrm>
            <a:off x="609600" y="5811838"/>
            <a:ext cx="7696200" cy="893762"/>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solidFill>
                <a:srgbClr val="445984"/>
              </a:solidFill>
            </a:endParaRPr>
          </a:p>
          <a:p>
            <a:pPr algn="ctr"/>
            <a:r>
              <a:rPr lang="en-US" sz="2800" b="1">
                <a:solidFill>
                  <a:srgbClr val="445984"/>
                </a:solidFill>
              </a:rPr>
              <a:t>Internet Explorer – Active Block</a:t>
            </a:r>
          </a:p>
          <a:p>
            <a:pPr algn="ctr"/>
            <a:endParaRPr lang="en-US" sz="1200" b="1">
              <a:solidFill>
                <a:srgbClr val="445984"/>
              </a:solidFill>
            </a:endParaRPr>
          </a:p>
        </p:txBody>
      </p:sp>
    </p:spTree>
    <p:extLst>
      <p:ext uri="{BB962C8B-B14F-4D97-AF65-F5344CB8AC3E}">
        <p14:creationId xmlns:p14="http://schemas.microsoft.com/office/powerpoint/2010/main" val="293998494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352132"/>
                                        </p:tgtEl>
                                        <p:attrNameLst>
                                          <p:attrName>style.visibility</p:attrName>
                                        </p:attrNameLst>
                                      </p:cBhvr>
                                      <p:to>
                                        <p:strVal val="visible"/>
                                      </p:to>
                                    </p:set>
                                    <p:anim calcmode="lin" valueType="num">
                                      <p:cBhvr>
                                        <p:cTn id="7" dur="500" fill="hold"/>
                                        <p:tgtEl>
                                          <p:spTgt spid="2352132"/>
                                        </p:tgtEl>
                                        <p:attrNameLst>
                                          <p:attrName>ppt_w</p:attrName>
                                        </p:attrNameLst>
                                      </p:cBhvr>
                                      <p:tavLst>
                                        <p:tav tm="0">
                                          <p:val>
                                            <p:strVal val="#ppt_w*0.70"/>
                                          </p:val>
                                        </p:tav>
                                        <p:tav tm="100000">
                                          <p:val>
                                            <p:strVal val="#ppt_w"/>
                                          </p:val>
                                        </p:tav>
                                      </p:tavLst>
                                    </p:anim>
                                    <p:anim calcmode="lin" valueType="num">
                                      <p:cBhvr>
                                        <p:cTn id="8" dur="500" fill="hold"/>
                                        <p:tgtEl>
                                          <p:spTgt spid="2352132"/>
                                        </p:tgtEl>
                                        <p:attrNameLst>
                                          <p:attrName>ppt_h</p:attrName>
                                        </p:attrNameLst>
                                      </p:cBhvr>
                                      <p:tavLst>
                                        <p:tav tm="0">
                                          <p:val>
                                            <p:strVal val="#ppt_h"/>
                                          </p:val>
                                        </p:tav>
                                        <p:tav tm="100000">
                                          <p:val>
                                            <p:strVal val="#ppt_h"/>
                                          </p:val>
                                        </p:tav>
                                      </p:tavLst>
                                    </p:anim>
                                    <p:animEffect transition="in" filter="fade">
                                      <p:cBhvr>
                                        <p:cTn id="9" dur="500"/>
                                        <p:tgtEl>
                                          <p:spTgt spid="2352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21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Screenshots</a:t>
            </a:r>
          </a:p>
        </p:txBody>
      </p:sp>
      <p:pic>
        <p:nvPicPr>
          <p:cNvPr id="40963" name="Picture 3" descr="firefox-war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4180" name="Rectangle 4"/>
          <p:cNvSpPr>
            <a:spLocks noChangeArrowheads="1"/>
          </p:cNvSpPr>
          <p:nvPr/>
        </p:nvSpPr>
        <p:spPr bwMode="auto">
          <a:xfrm>
            <a:off x="609600" y="5811838"/>
            <a:ext cx="7696200" cy="893762"/>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solidFill>
                <a:srgbClr val="445984"/>
              </a:solidFill>
            </a:endParaRPr>
          </a:p>
          <a:p>
            <a:pPr algn="ctr"/>
            <a:r>
              <a:rPr lang="en-US" sz="2800" b="1">
                <a:solidFill>
                  <a:srgbClr val="445984"/>
                </a:solidFill>
              </a:rPr>
              <a:t>Mozilla FireFox – Active Block</a:t>
            </a:r>
          </a:p>
          <a:p>
            <a:pPr algn="ctr"/>
            <a:endParaRPr lang="en-US" sz="1200" b="1">
              <a:solidFill>
                <a:srgbClr val="445984"/>
              </a:solidFill>
            </a:endParaRPr>
          </a:p>
        </p:txBody>
      </p:sp>
    </p:spTree>
    <p:extLst>
      <p:ext uri="{BB962C8B-B14F-4D97-AF65-F5344CB8AC3E}">
        <p14:creationId xmlns:p14="http://schemas.microsoft.com/office/powerpoint/2010/main" val="411855695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354180"/>
                                        </p:tgtEl>
                                        <p:attrNameLst>
                                          <p:attrName>style.visibility</p:attrName>
                                        </p:attrNameLst>
                                      </p:cBhvr>
                                      <p:to>
                                        <p:strVal val="visible"/>
                                      </p:to>
                                    </p:set>
                                    <p:anim calcmode="lin" valueType="num">
                                      <p:cBhvr>
                                        <p:cTn id="7" dur="500" fill="hold"/>
                                        <p:tgtEl>
                                          <p:spTgt spid="2354180"/>
                                        </p:tgtEl>
                                        <p:attrNameLst>
                                          <p:attrName>ppt_w</p:attrName>
                                        </p:attrNameLst>
                                      </p:cBhvr>
                                      <p:tavLst>
                                        <p:tav tm="0">
                                          <p:val>
                                            <p:strVal val="#ppt_w*0.70"/>
                                          </p:val>
                                        </p:tav>
                                        <p:tav tm="100000">
                                          <p:val>
                                            <p:strVal val="#ppt_w"/>
                                          </p:val>
                                        </p:tav>
                                      </p:tavLst>
                                    </p:anim>
                                    <p:anim calcmode="lin" valueType="num">
                                      <p:cBhvr>
                                        <p:cTn id="8" dur="500" fill="hold"/>
                                        <p:tgtEl>
                                          <p:spTgt spid="2354180"/>
                                        </p:tgtEl>
                                        <p:attrNameLst>
                                          <p:attrName>ppt_h</p:attrName>
                                        </p:attrNameLst>
                                      </p:cBhvr>
                                      <p:tavLst>
                                        <p:tav tm="0">
                                          <p:val>
                                            <p:strVal val="#ppt_h"/>
                                          </p:val>
                                        </p:tav>
                                        <p:tav tm="100000">
                                          <p:val>
                                            <p:strVal val="#ppt_h"/>
                                          </p:val>
                                        </p:tav>
                                      </p:tavLst>
                                    </p:anim>
                                    <p:animEffect transition="in" filter="fade">
                                      <p:cBhvr>
                                        <p:cTn id="9" dur="500"/>
                                        <p:tgtEl>
                                          <p:spTgt spid="2354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418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auto">
          <a:xfrm>
            <a:off x="180975" y="5981700"/>
            <a:ext cx="8810625" cy="673100"/>
          </a:xfrm>
          <a:prstGeom prst="rect">
            <a:avLst/>
          </a:prstGeom>
          <a:solidFill>
            <a:schemeClr val="accent5">
              <a:lumMod val="20000"/>
              <a:lumOff val="80000"/>
              <a:alpha val="93000"/>
            </a:schemeClr>
          </a:solidFill>
          <a:ln>
            <a:noFill/>
          </a:ln>
          <a:effectLst/>
        </p:spPr>
        <p:txBody>
          <a:bodyPr wrap="none" anchor="ctr"/>
          <a:lstStyle/>
          <a:p>
            <a:endParaRPr lang="en-US"/>
          </a:p>
        </p:txBody>
      </p:sp>
      <p:sp>
        <p:nvSpPr>
          <p:cNvPr id="41987" name="Rectangle 2"/>
          <p:cNvSpPr>
            <a:spLocks noGrp="1" noChangeArrowheads="1"/>
          </p:cNvSpPr>
          <p:nvPr>
            <p:ph type="title"/>
          </p:nvPr>
        </p:nvSpPr>
        <p:spPr/>
        <p:txBody>
          <a:bodyPr/>
          <a:lstStyle/>
          <a:p>
            <a:pPr eaLnBrk="1" hangingPunct="1"/>
            <a:r>
              <a:rPr lang="en-US" dirty="0"/>
              <a:t>How Effective are these Warnings?</a:t>
            </a:r>
          </a:p>
        </p:txBody>
      </p:sp>
      <p:sp>
        <p:nvSpPr>
          <p:cNvPr id="41988" name="Rectangle 3"/>
          <p:cNvSpPr>
            <a:spLocks noGrp="1" noChangeArrowheads="1"/>
          </p:cNvSpPr>
          <p:nvPr>
            <p:ph type="body" idx="1"/>
          </p:nvPr>
        </p:nvSpPr>
        <p:spPr>
          <a:xfrm>
            <a:off x="457200" y="1557338"/>
            <a:ext cx="8458200" cy="5300662"/>
          </a:xfrm>
        </p:spPr>
        <p:txBody>
          <a:bodyPr/>
          <a:lstStyle/>
          <a:p>
            <a:pPr eaLnBrk="1" hangingPunct="1"/>
            <a:r>
              <a:rPr lang="en-US" dirty="0"/>
              <a:t>Tested four conditions</a:t>
            </a:r>
          </a:p>
          <a:p>
            <a:pPr lvl="1" eaLnBrk="1" hangingPunct="1"/>
            <a:r>
              <a:rPr lang="en-US" dirty="0" err="1"/>
              <a:t>FireFox</a:t>
            </a:r>
            <a:r>
              <a:rPr lang="en-US" dirty="0"/>
              <a:t> Active Block</a:t>
            </a:r>
          </a:p>
          <a:p>
            <a:pPr lvl="1" eaLnBrk="1" hangingPunct="1"/>
            <a:r>
              <a:rPr lang="en-US" dirty="0"/>
              <a:t>IE Active Block</a:t>
            </a:r>
          </a:p>
          <a:p>
            <a:pPr lvl="1" eaLnBrk="1" hangingPunct="1"/>
            <a:r>
              <a:rPr lang="en-US" dirty="0"/>
              <a:t>IE Passive Warning</a:t>
            </a:r>
          </a:p>
          <a:p>
            <a:pPr lvl="1" eaLnBrk="1" hangingPunct="1"/>
            <a:r>
              <a:rPr lang="en-US" dirty="0"/>
              <a:t>Control (no warnings or blocks)</a:t>
            </a:r>
            <a:endParaRPr lang="en-US" sz="1000" dirty="0"/>
          </a:p>
          <a:p>
            <a:pPr eaLnBrk="1" hangingPunct="1"/>
            <a:r>
              <a:rPr lang="en-US" dirty="0"/>
              <a:t>“Shopping Study”</a:t>
            </a:r>
          </a:p>
          <a:p>
            <a:pPr lvl="1" eaLnBrk="1" hangingPunct="1"/>
            <a:r>
              <a:rPr lang="en-US" dirty="0"/>
              <a:t>Setup some fake phishing pages and added to blacklists</a:t>
            </a:r>
          </a:p>
          <a:p>
            <a:pPr lvl="1" eaLnBrk="1" hangingPunct="1"/>
            <a:r>
              <a:rPr lang="en-US" dirty="0"/>
              <a:t>We phished users after purchases (2 phish/user)</a:t>
            </a:r>
          </a:p>
          <a:p>
            <a:pPr lvl="1" eaLnBrk="1" hangingPunct="1"/>
            <a:r>
              <a:rPr lang="en-US" dirty="0"/>
              <a:t>Real email accounts and personal information</a:t>
            </a:r>
          </a:p>
          <a:p>
            <a:pPr eaLnBrk="1" hangingPunct="1">
              <a:buFontTx/>
              <a:buNone/>
            </a:pPr>
            <a:r>
              <a:rPr lang="en-US" sz="2000" dirty="0"/>
              <a:t>S. </a:t>
            </a:r>
            <a:r>
              <a:rPr lang="en-US" sz="2000" dirty="0" err="1"/>
              <a:t>Egelman</a:t>
            </a:r>
            <a:r>
              <a:rPr lang="en-US" sz="2000" dirty="0"/>
              <a:t>, L. </a:t>
            </a:r>
            <a:r>
              <a:rPr lang="en-US" sz="2000" dirty="0" err="1"/>
              <a:t>Cranor</a:t>
            </a:r>
            <a:r>
              <a:rPr lang="en-US" sz="2000" dirty="0"/>
              <a:t>, and J. Hong. </a:t>
            </a:r>
            <a:r>
              <a:rPr lang="en-US" sz="2000" b="1" dirty="0"/>
              <a:t>You've Been Warned: An Empirical Study of the Effectiveness of Web Browser Phishing Warnings</a:t>
            </a:r>
            <a:r>
              <a:rPr lang="en-US" sz="2000" dirty="0"/>
              <a:t>. CHI 2008. </a:t>
            </a:r>
          </a:p>
        </p:txBody>
      </p:sp>
      <p:pic>
        <p:nvPicPr>
          <p:cNvPr id="41989" name="Picture 4" descr="MCj043163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3622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181689"/>
      </p:ext>
    </p:extLst>
  </p:cSld>
  <p:clrMapOvr>
    <a:masterClrMapping/>
  </p:clrMapOvr>
  <p:transition>
    <p:dissolv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44000"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Rectangle 3"/>
          <p:cNvSpPr>
            <a:spLocks noGrp="1" noChangeArrowheads="1"/>
          </p:cNvSpPr>
          <p:nvPr>
            <p:ph type="title"/>
          </p:nvPr>
        </p:nvSpPr>
        <p:spPr/>
        <p:txBody>
          <a:bodyPr/>
          <a:lstStyle/>
          <a:p>
            <a:pPr eaLnBrk="1" hangingPunct="1"/>
            <a:r>
              <a:rPr lang="en-US" dirty="0"/>
              <a:t>How Effective are these Warnings?</a:t>
            </a:r>
          </a:p>
        </p:txBody>
      </p:sp>
      <p:sp>
        <p:nvSpPr>
          <p:cNvPr id="43012" name="Rectangle 4"/>
          <p:cNvSpPr>
            <a:spLocks noChangeArrowheads="1"/>
          </p:cNvSpPr>
          <p:nvPr/>
        </p:nvSpPr>
        <p:spPr bwMode="auto">
          <a:xfrm>
            <a:off x="228600" y="2806700"/>
            <a:ext cx="8686800" cy="514350"/>
          </a:xfrm>
          <a:prstGeom prst="rect">
            <a:avLst/>
          </a:prstGeom>
          <a:solidFill>
            <a:srgbClr val="99CCFF">
              <a:alpha val="30196"/>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7253" name="AutoShape 5"/>
          <p:cNvSpPr>
            <a:spLocks noChangeArrowheads="1"/>
          </p:cNvSpPr>
          <p:nvPr/>
        </p:nvSpPr>
        <p:spPr bwMode="auto">
          <a:xfrm>
            <a:off x="3733800" y="3276600"/>
            <a:ext cx="3200400" cy="2286000"/>
          </a:xfrm>
          <a:prstGeom prst="roundRect">
            <a:avLst>
              <a:gd name="adj" fmla="val 16667"/>
            </a:avLst>
          </a:prstGeom>
          <a:solidFill>
            <a:srgbClr val="FFFF99">
              <a:alpha val="20000"/>
            </a:srgbClr>
          </a:solidFill>
          <a:ln w="762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7254" name="Rectangle 6"/>
          <p:cNvSpPr>
            <a:spLocks noChangeArrowheads="1"/>
          </p:cNvSpPr>
          <p:nvPr/>
        </p:nvSpPr>
        <p:spPr bwMode="auto">
          <a:xfrm>
            <a:off x="1600200" y="5715000"/>
            <a:ext cx="6934200" cy="914400"/>
          </a:xfrm>
          <a:prstGeom prst="rect">
            <a:avLst/>
          </a:prstGeom>
          <a:solidFill>
            <a:srgbClr val="CCFFCC"/>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a:t>Almost everyone clicked, even those </a:t>
            </a:r>
            <a:br>
              <a:rPr lang="en-US" sz="2400" b="1"/>
            </a:br>
            <a:r>
              <a:rPr lang="en-US" sz="2400" b="1"/>
              <a:t>with technical backgrounds</a:t>
            </a:r>
          </a:p>
        </p:txBody>
      </p:sp>
    </p:spTree>
    <p:extLst>
      <p:ext uri="{BB962C8B-B14F-4D97-AF65-F5344CB8AC3E}">
        <p14:creationId xmlns:p14="http://schemas.microsoft.com/office/powerpoint/2010/main" val="296836860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7253"/>
                                        </p:tgtEl>
                                        <p:attrNameLst>
                                          <p:attrName>style.visibility</p:attrName>
                                        </p:attrNameLst>
                                      </p:cBhvr>
                                      <p:to>
                                        <p:strVal val="visible"/>
                                      </p:to>
                                    </p:set>
                                    <p:animEffect transition="in" filter="dissolve">
                                      <p:cBhvr>
                                        <p:cTn id="7" dur="500"/>
                                        <p:tgtEl>
                                          <p:spTgt spid="23572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57254"/>
                                        </p:tgtEl>
                                        <p:attrNameLst>
                                          <p:attrName>style.visibility</p:attrName>
                                        </p:attrNameLst>
                                      </p:cBhvr>
                                      <p:to>
                                        <p:strVal val="visible"/>
                                      </p:to>
                                    </p:set>
                                    <p:animEffect transition="in" filter="dissolve">
                                      <p:cBhvr>
                                        <p:cTn id="10" dur="500"/>
                                        <p:tgtEl>
                                          <p:spTgt spid="2357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253" grpId="0" animBg="1"/>
      <p:bldP spid="235725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44000"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5" name="Rectangle 3"/>
          <p:cNvSpPr>
            <a:spLocks noGrp="1" noChangeArrowheads="1"/>
          </p:cNvSpPr>
          <p:nvPr>
            <p:ph type="title"/>
          </p:nvPr>
        </p:nvSpPr>
        <p:spPr/>
        <p:txBody>
          <a:bodyPr/>
          <a:lstStyle/>
          <a:p>
            <a:pPr eaLnBrk="1" hangingPunct="1"/>
            <a:r>
              <a:rPr lang="en-US" dirty="0"/>
              <a:t>How Effective are these Warnings?</a:t>
            </a:r>
          </a:p>
        </p:txBody>
      </p:sp>
      <p:sp>
        <p:nvSpPr>
          <p:cNvPr id="2358276" name="AutoShape 4"/>
          <p:cNvSpPr>
            <a:spLocks noChangeArrowheads="1"/>
          </p:cNvSpPr>
          <p:nvPr/>
        </p:nvSpPr>
        <p:spPr bwMode="auto">
          <a:xfrm>
            <a:off x="0" y="4378325"/>
            <a:ext cx="9144000" cy="1108075"/>
          </a:xfrm>
          <a:prstGeom prst="roundRect">
            <a:avLst>
              <a:gd name="adj" fmla="val 16667"/>
            </a:avLst>
          </a:prstGeom>
          <a:solidFill>
            <a:srgbClr val="FFFF99">
              <a:alpha val="20000"/>
            </a:srgbClr>
          </a:solidFill>
          <a:ln w="762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8277" name="AutoShape 5"/>
          <p:cNvSpPr>
            <a:spLocks noChangeArrowheads="1"/>
          </p:cNvSpPr>
          <p:nvPr/>
        </p:nvSpPr>
        <p:spPr bwMode="auto">
          <a:xfrm>
            <a:off x="0" y="3276600"/>
            <a:ext cx="9144000" cy="1108075"/>
          </a:xfrm>
          <a:prstGeom prst="roundRect">
            <a:avLst>
              <a:gd name="adj" fmla="val 16667"/>
            </a:avLst>
          </a:prstGeom>
          <a:solidFill>
            <a:srgbClr val="FFFF99">
              <a:alpha val="20000"/>
            </a:srgbClr>
          </a:solidFill>
          <a:ln w="762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8278" name="Line 6"/>
          <p:cNvSpPr>
            <a:spLocks noChangeShapeType="1"/>
          </p:cNvSpPr>
          <p:nvPr/>
        </p:nvSpPr>
        <p:spPr bwMode="auto">
          <a:xfrm flipV="1">
            <a:off x="5715000" y="5029200"/>
            <a:ext cx="1295400" cy="1447800"/>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39" name="Rectangle 7"/>
          <p:cNvSpPr>
            <a:spLocks noChangeArrowheads="1"/>
          </p:cNvSpPr>
          <p:nvPr/>
        </p:nvSpPr>
        <p:spPr bwMode="auto">
          <a:xfrm>
            <a:off x="228600" y="2806700"/>
            <a:ext cx="8686800" cy="514350"/>
          </a:xfrm>
          <a:prstGeom prst="rect">
            <a:avLst/>
          </a:prstGeom>
          <a:solidFill>
            <a:srgbClr val="99CCFF">
              <a:alpha val="30196"/>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13294771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8276"/>
                                        </p:tgtEl>
                                        <p:attrNameLst>
                                          <p:attrName>style.visibility</p:attrName>
                                        </p:attrNameLst>
                                      </p:cBhvr>
                                      <p:to>
                                        <p:strVal val="visible"/>
                                      </p:to>
                                    </p:set>
                                    <p:animEffect transition="in" filter="dissolve">
                                      <p:cBhvr>
                                        <p:cTn id="7" dur="500"/>
                                        <p:tgtEl>
                                          <p:spTgt spid="2358276"/>
                                        </p:tgtEl>
                                      </p:cBhvr>
                                    </p:animEffect>
                                  </p:childTnLst>
                                  <p:subTnLst>
                                    <p:set>
                                      <p:cBhvr override="childStyle">
                                        <p:cTn dur="1" fill="hold" display="0" masterRel="nextClick" afterEffect="1"/>
                                        <p:tgtEl>
                                          <p:spTgt spid="2358276"/>
                                        </p:tgtEl>
                                        <p:attrNameLst>
                                          <p:attrName>style.visibility</p:attrName>
                                        </p:attrNameLst>
                                      </p:cBhvr>
                                      <p:to>
                                        <p:strVal val="hidden"/>
                                      </p:to>
                                    </p:set>
                                  </p:subTnLst>
                                </p:cTn>
                              </p:par>
                              <p:par>
                                <p:cTn id="8" presetID="9" presetClass="entr" presetSubtype="0" fill="hold" grpId="0" nodeType="withEffect">
                                  <p:stCondLst>
                                    <p:cond delay="0"/>
                                  </p:stCondLst>
                                  <p:childTnLst>
                                    <p:set>
                                      <p:cBhvr>
                                        <p:cTn id="9" dur="1" fill="hold">
                                          <p:stCondLst>
                                            <p:cond delay="0"/>
                                          </p:stCondLst>
                                        </p:cTn>
                                        <p:tgtEl>
                                          <p:spTgt spid="2358278"/>
                                        </p:tgtEl>
                                        <p:attrNameLst>
                                          <p:attrName>style.visibility</p:attrName>
                                        </p:attrNameLst>
                                      </p:cBhvr>
                                      <p:to>
                                        <p:strVal val="visible"/>
                                      </p:to>
                                    </p:set>
                                    <p:animEffect transition="in" filter="dissolve">
                                      <p:cBhvr>
                                        <p:cTn id="10" dur="500"/>
                                        <p:tgtEl>
                                          <p:spTgt spid="2358278"/>
                                        </p:tgtEl>
                                      </p:cBhvr>
                                    </p:animEffect>
                                  </p:childTnLst>
                                  <p:subTnLst>
                                    <p:set>
                                      <p:cBhvr override="childStyle">
                                        <p:cTn dur="1" fill="hold" display="0" masterRel="nextClick" afterEffect="1"/>
                                        <p:tgtEl>
                                          <p:spTgt spid="2358278"/>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358277"/>
                                        </p:tgtEl>
                                        <p:attrNameLst>
                                          <p:attrName>style.visibility</p:attrName>
                                        </p:attrNameLst>
                                      </p:cBhvr>
                                      <p:to>
                                        <p:strVal val="visible"/>
                                      </p:to>
                                    </p:set>
                                    <p:animEffect transition="in" filter="dissolve">
                                      <p:cBhvr>
                                        <p:cTn id="15" dur="500"/>
                                        <p:tgtEl>
                                          <p:spTgt spid="2358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8276" grpId="0" animBg="1"/>
      <p:bldP spid="2358277" grpId="0" animBg="1"/>
      <p:bldP spid="235827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dirty="0"/>
              <a:t>Discussion of Phish Warnings</a:t>
            </a:r>
          </a:p>
        </p:txBody>
      </p:sp>
      <p:sp>
        <p:nvSpPr>
          <p:cNvPr id="45059" name="Rectangle 3"/>
          <p:cNvSpPr>
            <a:spLocks noGrp="1" noChangeArrowheads="1"/>
          </p:cNvSpPr>
          <p:nvPr>
            <p:ph type="body" idx="1"/>
          </p:nvPr>
        </p:nvSpPr>
        <p:spPr>
          <a:xfrm>
            <a:off x="457200" y="1557338"/>
            <a:ext cx="8458200" cy="4995862"/>
          </a:xfrm>
        </p:spPr>
        <p:txBody>
          <a:bodyPr/>
          <a:lstStyle/>
          <a:p>
            <a:pPr eaLnBrk="1" hangingPunct="1"/>
            <a:r>
              <a:rPr lang="en-US" dirty="0"/>
              <a:t>Nearly everyone will fall for highly contextual phish</a:t>
            </a:r>
          </a:p>
          <a:p>
            <a:pPr lvl="1" eaLnBrk="1" hangingPunct="1"/>
            <a:endParaRPr lang="en-US" sz="1000" dirty="0"/>
          </a:p>
          <a:p>
            <a:pPr eaLnBrk="1" hangingPunct="1"/>
            <a:r>
              <a:rPr lang="en-US" dirty="0"/>
              <a:t>Passive IE warning failed for many reasons</a:t>
            </a:r>
          </a:p>
          <a:p>
            <a:pPr lvl="1" eaLnBrk="1" hangingPunct="1"/>
            <a:r>
              <a:rPr lang="en-US" dirty="0"/>
              <a:t>Didn’t interrupt the main task</a:t>
            </a:r>
          </a:p>
          <a:p>
            <a:pPr lvl="1" eaLnBrk="1" hangingPunct="1"/>
            <a:r>
              <a:rPr lang="en-US" dirty="0"/>
              <a:t>Slow to appear (up to 5 seconds)</a:t>
            </a:r>
          </a:p>
          <a:p>
            <a:pPr lvl="1" eaLnBrk="1" hangingPunct="1"/>
            <a:r>
              <a:rPr lang="en-US" dirty="0"/>
              <a:t>Not clear what the right action was</a:t>
            </a:r>
          </a:p>
          <a:p>
            <a:pPr lvl="1" eaLnBrk="1" hangingPunct="1"/>
            <a:r>
              <a:rPr lang="en-US" dirty="0"/>
              <a:t>Looked too much like other ignorable warnings (habituation)</a:t>
            </a:r>
          </a:p>
          <a:p>
            <a:pPr lvl="1" eaLnBrk="1" hangingPunct="1"/>
            <a:r>
              <a:rPr lang="en-US" dirty="0"/>
              <a:t>Bug in implementation, any keystroke dismisses</a:t>
            </a:r>
          </a:p>
          <a:p>
            <a:pPr lvl="1" eaLnBrk="1" hangingPunct="1"/>
            <a:endParaRPr lang="en-US" sz="1200" dirty="0"/>
          </a:p>
        </p:txBody>
      </p:sp>
    </p:spTree>
    <p:extLst>
      <p:ext uri="{BB962C8B-B14F-4D97-AF65-F5344CB8AC3E}">
        <p14:creationId xmlns:p14="http://schemas.microsoft.com/office/powerpoint/2010/main" val="493136486"/>
      </p:ext>
    </p:extLst>
  </p:cSld>
  <p:clrMapOvr>
    <a:masterClrMapping/>
  </p:clrMapOvr>
  <p:transition>
    <p:dissolv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t>Screenshots</a:t>
            </a:r>
          </a:p>
        </p:txBody>
      </p:sp>
      <p:pic>
        <p:nvPicPr>
          <p:cNvPr id="46083" name="Picture 3" descr="ie-wa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62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4"/>
          <p:cNvSpPr>
            <a:spLocks noChangeArrowheads="1"/>
          </p:cNvSpPr>
          <p:nvPr/>
        </p:nvSpPr>
        <p:spPr bwMode="auto">
          <a:xfrm>
            <a:off x="609600" y="5811838"/>
            <a:ext cx="7696200" cy="893762"/>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solidFill>
                <a:srgbClr val="445984"/>
              </a:solidFill>
            </a:endParaRPr>
          </a:p>
          <a:p>
            <a:pPr algn="ctr"/>
            <a:r>
              <a:rPr lang="en-US" sz="2800" b="1">
                <a:solidFill>
                  <a:srgbClr val="445984"/>
                </a:solidFill>
              </a:rPr>
              <a:t>Internet Explorer – Passive Warning</a:t>
            </a:r>
          </a:p>
          <a:p>
            <a:pPr algn="ctr"/>
            <a:endParaRPr lang="en-US" sz="1200" b="1">
              <a:solidFill>
                <a:srgbClr val="445984"/>
              </a:solidFill>
            </a:endParaRPr>
          </a:p>
        </p:txBody>
      </p:sp>
    </p:spTree>
    <p:extLst>
      <p:ext uri="{BB962C8B-B14F-4D97-AF65-F5344CB8AC3E}">
        <p14:creationId xmlns:p14="http://schemas.microsoft.com/office/powerpoint/2010/main" val="899071085"/>
      </p:ext>
    </p:extLst>
  </p:cSld>
  <p:clrMapOvr>
    <a:masterClrMapping/>
  </p:clrMapOvr>
  <p:transition>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dirty="0"/>
              <a:t>Discussion of Phish Warnings</a:t>
            </a:r>
          </a:p>
        </p:txBody>
      </p:sp>
      <p:sp>
        <p:nvSpPr>
          <p:cNvPr id="47107" name="Rectangle 3"/>
          <p:cNvSpPr>
            <a:spLocks noGrp="1" noChangeArrowheads="1"/>
          </p:cNvSpPr>
          <p:nvPr>
            <p:ph type="body" idx="1"/>
          </p:nvPr>
        </p:nvSpPr>
        <p:spPr>
          <a:xfrm>
            <a:off x="457200" y="1557338"/>
            <a:ext cx="8458200" cy="4995862"/>
          </a:xfrm>
        </p:spPr>
        <p:txBody>
          <a:bodyPr/>
          <a:lstStyle/>
          <a:p>
            <a:pPr eaLnBrk="1" hangingPunct="1"/>
            <a:r>
              <a:rPr lang="en-US" dirty="0"/>
              <a:t>Active IE warnings</a:t>
            </a:r>
          </a:p>
          <a:p>
            <a:pPr lvl="1" eaLnBrk="1" hangingPunct="1"/>
            <a:r>
              <a:rPr lang="en-US" dirty="0"/>
              <a:t>Most saw but did not believe it</a:t>
            </a:r>
          </a:p>
          <a:p>
            <a:pPr lvl="2" eaLnBrk="1" hangingPunct="1"/>
            <a:r>
              <a:rPr lang="en-US" dirty="0">
                <a:latin typeface="Calibri" panose="020F0502020204030204" pitchFamily="34" charset="0"/>
              </a:rPr>
              <a:t>“Since it gave me the option of still proceeding to the website, I figured it couldn’t be that bad”</a:t>
            </a:r>
          </a:p>
          <a:p>
            <a:pPr lvl="1" eaLnBrk="1" hangingPunct="1"/>
            <a:r>
              <a:rPr lang="en-US" dirty="0"/>
              <a:t>Some element of habituation (looks like other warnings)</a:t>
            </a:r>
          </a:p>
          <a:p>
            <a:pPr lvl="1" eaLnBrk="1" hangingPunct="1"/>
            <a:r>
              <a:rPr lang="en-US" dirty="0"/>
              <a:t>Saw two pathological cases</a:t>
            </a:r>
          </a:p>
          <a:p>
            <a:pPr lvl="2" eaLnBrk="1" hangingPunct="1"/>
            <a:endParaRPr lang="en-US" dirty="0">
              <a:latin typeface="Calibri" panose="020F0502020204030204" pitchFamily="34" charset="0"/>
            </a:endParaRPr>
          </a:p>
        </p:txBody>
      </p:sp>
    </p:spTree>
    <p:extLst>
      <p:ext uri="{BB962C8B-B14F-4D97-AF65-F5344CB8AC3E}">
        <p14:creationId xmlns:p14="http://schemas.microsoft.com/office/powerpoint/2010/main" val="812818851"/>
      </p:ext>
    </p:extLst>
  </p:cSld>
  <p:clrMapOvr>
    <a:masterClrMapping/>
  </p:clrMapOvr>
  <p:transition>
    <p:dissolv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a:t>Screenshots</a:t>
            </a:r>
          </a:p>
        </p:txBody>
      </p:sp>
      <p:pic>
        <p:nvPicPr>
          <p:cNvPr id="48131" name="Picture 3" descr="IE-b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4"/>
          <p:cNvSpPr>
            <a:spLocks noChangeArrowheads="1"/>
          </p:cNvSpPr>
          <p:nvPr/>
        </p:nvSpPr>
        <p:spPr bwMode="auto">
          <a:xfrm>
            <a:off x="609600" y="5811838"/>
            <a:ext cx="7696200" cy="893762"/>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solidFill>
                <a:srgbClr val="445984"/>
              </a:solidFill>
            </a:endParaRPr>
          </a:p>
          <a:p>
            <a:pPr algn="ctr"/>
            <a:r>
              <a:rPr lang="en-US" sz="2800" b="1">
                <a:solidFill>
                  <a:srgbClr val="445984"/>
                </a:solidFill>
              </a:rPr>
              <a:t>Internet Explorer – Active Block</a:t>
            </a:r>
          </a:p>
          <a:p>
            <a:pPr algn="ctr"/>
            <a:endParaRPr lang="en-US" sz="1200" b="1">
              <a:solidFill>
                <a:srgbClr val="445984"/>
              </a:solidFill>
            </a:endParaRPr>
          </a:p>
        </p:txBody>
      </p:sp>
    </p:spTree>
    <p:extLst>
      <p:ext uri="{BB962C8B-B14F-4D97-AF65-F5344CB8AC3E}">
        <p14:creationId xmlns:p14="http://schemas.microsoft.com/office/powerpoint/2010/main" val="3439467"/>
      </p:ext>
    </p:extLst>
  </p:cSld>
  <p:clrMapOvr>
    <a:masterClrMapping/>
  </p:clrMapOvr>
  <p:transition>
    <p:dissolv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3600" dirty="0"/>
              <a:t>A Science of </a:t>
            </a:r>
            <a:br>
              <a:rPr lang="en-US" sz="3600" dirty="0"/>
            </a:br>
            <a:r>
              <a:rPr lang="en-US" sz="3600" dirty="0"/>
              <a:t>Warnings (C-HIP)</a:t>
            </a:r>
          </a:p>
        </p:txBody>
      </p:sp>
      <p:sp>
        <p:nvSpPr>
          <p:cNvPr id="50179" name="Rectangle 3"/>
          <p:cNvSpPr>
            <a:spLocks noGrp="1" noChangeArrowheads="1"/>
          </p:cNvSpPr>
          <p:nvPr>
            <p:ph type="body" idx="1"/>
          </p:nvPr>
        </p:nvSpPr>
        <p:spPr>
          <a:xfrm>
            <a:off x="228600" y="1557338"/>
            <a:ext cx="3886200" cy="5072062"/>
          </a:xfrm>
        </p:spPr>
        <p:txBody>
          <a:bodyPr/>
          <a:lstStyle/>
          <a:p>
            <a:pPr eaLnBrk="1" hangingPunct="1"/>
            <a:r>
              <a:rPr lang="en-US" dirty="0"/>
              <a:t>See the warning?</a:t>
            </a:r>
          </a:p>
          <a:p>
            <a:pPr eaLnBrk="1" hangingPunct="1"/>
            <a:r>
              <a:rPr lang="en-US" dirty="0"/>
              <a:t>Understand?</a:t>
            </a:r>
          </a:p>
          <a:p>
            <a:pPr eaLnBrk="1" hangingPunct="1"/>
            <a:r>
              <a:rPr lang="en-US" dirty="0"/>
              <a:t>Believe it?</a:t>
            </a:r>
          </a:p>
          <a:p>
            <a:pPr eaLnBrk="1" hangingPunct="1"/>
            <a:r>
              <a:rPr lang="en-US" dirty="0"/>
              <a:t>Motivated?</a:t>
            </a:r>
          </a:p>
          <a:p>
            <a:pPr eaLnBrk="1" hangingPunct="1"/>
            <a:r>
              <a:rPr lang="en-US" dirty="0"/>
              <a:t>Can and will act?</a:t>
            </a:r>
          </a:p>
          <a:p>
            <a:pPr eaLnBrk="1" hangingPunct="1"/>
            <a:endParaRPr lang="en-US" dirty="0"/>
          </a:p>
        </p:txBody>
      </p:sp>
      <p:pic>
        <p:nvPicPr>
          <p:cNvPr id="50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25" y="177800"/>
            <a:ext cx="5281613" cy="670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3291619"/>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52400" y="333375"/>
            <a:ext cx="8915400" cy="711200"/>
          </a:xfrm>
        </p:spPr>
        <p:txBody>
          <a:bodyPr/>
          <a:lstStyle/>
          <a:p>
            <a:pPr algn="r" eaLnBrk="1" hangingPunct="1"/>
            <a:r>
              <a:rPr lang="en-US" dirty="0"/>
              <a:t>Everyday Privacy and Security Problem</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11201400" cy="1031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294589"/>
      </p:ext>
    </p:extLst>
  </p:cSld>
  <p:clrMapOvr>
    <a:masterClrMapping/>
  </p:clrMapOvr>
  <p:transition>
    <p:dissolv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dirty="0"/>
              <a:t>Internet Explorer 8 Re-design</a:t>
            </a:r>
          </a:p>
        </p:txBody>
      </p:sp>
      <p:sp>
        <p:nvSpPr>
          <p:cNvPr id="49155" name="Rectangle 5"/>
          <p:cNvSpPr>
            <a:spLocks noGrp="1" noChangeArrowheads="1"/>
          </p:cNvSpPr>
          <p:nvPr>
            <p:ph type="body" idx="1"/>
          </p:nvPr>
        </p:nvSpPr>
        <p:spPr/>
        <p:txBody>
          <a:bodyPr/>
          <a:lstStyle/>
          <a:p>
            <a:pPr eaLnBrk="1" hangingPunct="1"/>
            <a:endParaRPr lang="en-US" dirty="0"/>
          </a:p>
        </p:txBody>
      </p:sp>
      <p:pic>
        <p:nvPicPr>
          <p:cNvPr id="49156" name="Picture 7" descr="Favorites Bar 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89613"/>
            <a:ext cx="6705600" cy="59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628279"/>
      </p:ext>
    </p:extLst>
  </p:cSld>
  <p:clrMapOvr>
    <a:masterClrMapping/>
  </p:clrMapOvr>
  <p:transition>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Mental Models</a:t>
            </a:r>
          </a:p>
        </p:txBody>
      </p:sp>
      <p:sp>
        <p:nvSpPr>
          <p:cNvPr id="3" name="Content Placeholder 2"/>
          <p:cNvSpPr>
            <a:spLocks noGrp="1"/>
          </p:cNvSpPr>
          <p:nvPr>
            <p:ph idx="1"/>
          </p:nvPr>
        </p:nvSpPr>
        <p:spPr/>
        <p:txBody>
          <a:bodyPr/>
          <a:lstStyle/>
          <a:p>
            <a:r>
              <a:rPr lang="en-US" dirty="0"/>
              <a:t>Lots of mismatches between experts and novices in computer security</a:t>
            </a:r>
          </a:p>
          <a:p>
            <a:r>
              <a:rPr lang="en-US" dirty="0"/>
              <a:t>Exercise (2 min, find partner)</a:t>
            </a:r>
          </a:p>
          <a:p>
            <a:pPr lvl="1"/>
            <a:r>
              <a:rPr lang="en-US" dirty="0"/>
              <a:t>What top two pieces of security advice you would give friend who knows little about computing?</a:t>
            </a:r>
          </a:p>
        </p:txBody>
      </p:sp>
    </p:spTree>
    <p:extLst>
      <p:ext uri="{BB962C8B-B14F-4D97-AF65-F5344CB8AC3E}">
        <p14:creationId xmlns:p14="http://schemas.microsoft.com/office/powerpoint/2010/main" val="3289134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Security Advice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79149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5236" name="Picture 4" descr="https://2.bp.blogspot.com/-BYD2O7mTI9E/VbB5_O_OdFI/AAAAAAAAAGs/NMkvxIUuq_8/s1600/Beutler_Google_Security-practices-v6.png"/>
          <p:cNvPicPr>
            <a:picLocks noChangeAspect="1" noChangeArrowheads="1"/>
          </p:cNvPicPr>
          <p:nvPr/>
        </p:nvPicPr>
        <p:blipFill rotWithShape="1">
          <a:blip r:embed="rId3">
            <a:extLst>
              <a:ext uri="{28A0092B-C50C-407E-A947-70E740481C1C}">
                <a14:useLocalDpi xmlns:a14="http://schemas.microsoft.com/office/drawing/2010/main" val="0"/>
              </a:ext>
            </a:extLst>
          </a:blip>
          <a:srcRect l="4286" t="5909" r="4286" b="6143"/>
          <a:stretch/>
        </p:blipFill>
        <p:spPr bwMode="auto">
          <a:xfrm>
            <a:off x="482600" y="1050925"/>
            <a:ext cx="8153400" cy="577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947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Fostering Good Mental Models for Security is Hard</a:t>
            </a:r>
          </a:p>
        </p:txBody>
      </p:sp>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29266"/>
            <a:ext cx="8654450" cy="530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0769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Folk Models</a:t>
            </a:r>
          </a:p>
        </p:txBody>
      </p:sp>
      <p:sp>
        <p:nvSpPr>
          <p:cNvPr id="3" name="Content Placeholder 2"/>
          <p:cNvSpPr>
            <a:spLocks noGrp="1"/>
          </p:cNvSpPr>
          <p:nvPr>
            <p:ph idx="1"/>
          </p:nvPr>
        </p:nvSpPr>
        <p:spPr/>
        <p:txBody>
          <a:bodyPr/>
          <a:lstStyle/>
          <a:p>
            <a:r>
              <a:rPr lang="en-US" dirty="0"/>
              <a:t>“Folk models are mental models that are not necessarily accurate in the real world, thus leading to erroneous decision making, but are shared among similar members of a culture”</a:t>
            </a:r>
          </a:p>
        </p:txBody>
      </p:sp>
    </p:spTree>
    <p:extLst>
      <p:ext uri="{BB962C8B-B14F-4D97-AF65-F5344CB8AC3E}">
        <p14:creationId xmlns:p14="http://schemas.microsoft.com/office/powerpoint/2010/main" val="1958274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Folk Models</a:t>
            </a:r>
          </a:p>
        </p:txBody>
      </p:sp>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25" y="1111250"/>
            <a:ext cx="9462403"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3672908"/>
            <a:ext cx="9137650" cy="3185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489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 name="Title 1"/>
          <p:cNvSpPr>
            <a:spLocks noGrp="1"/>
          </p:cNvSpPr>
          <p:nvPr>
            <p:ph type="title"/>
          </p:nvPr>
        </p:nvSpPr>
        <p:spPr/>
        <p:txBody>
          <a:bodyPr/>
          <a:lstStyle/>
          <a:p>
            <a:r>
              <a:rPr lang="en-US" dirty="0"/>
              <a:t>Discussion of Folk Models</a:t>
            </a:r>
          </a:p>
        </p:txBody>
      </p:sp>
      <p:sp>
        <p:nvSpPr>
          <p:cNvPr id="3" name="Content Placeholder 2"/>
          <p:cNvSpPr>
            <a:spLocks noGrp="1"/>
          </p:cNvSpPr>
          <p:nvPr>
            <p:ph idx="1"/>
          </p:nvPr>
        </p:nvSpPr>
        <p:spPr/>
        <p:txBody>
          <a:bodyPr/>
          <a:lstStyle/>
          <a:p>
            <a:r>
              <a:rPr lang="en-US" dirty="0"/>
              <a:t>People will always build their own mental models of your system </a:t>
            </a:r>
            <a:r>
              <a:rPr lang="en-US" i="1" dirty="0"/>
              <a:t>and of an area</a:t>
            </a:r>
          </a:p>
          <a:p>
            <a:pPr lvl="1"/>
            <a:r>
              <a:rPr lang="en-US" dirty="0"/>
              <a:t>In this case, security</a:t>
            </a:r>
          </a:p>
          <a:p>
            <a:r>
              <a:rPr lang="en-US" dirty="0"/>
              <a:t>If people have “incorrect” mental model, might not take good steps to protect themselves</a:t>
            </a:r>
          </a:p>
          <a:p>
            <a:pPr lvl="1"/>
            <a:endParaRPr lang="en-US" sz="2000" dirty="0"/>
          </a:p>
          <a:p>
            <a:r>
              <a:rPr lang="en-US" dirty="0"/>
              <a:t>Still an open question as to best ways of fostering better mental models for security</a:t>
            </a:r>
          </a:p>
          <a:p>
            <a:pPr lvl="1"/>
            <a:r>
              <a:rPr lang="en-US" dirty="0"/>
              <a:t>Not a lot of great answers so far</a:t>
            </a:r>
          </a:p>
          <a:p>
            <a:pPr lvl="1"/>
            <a:r>
              <a:rPr lang="en-US" dirty="0"/>
              <a:t>But this is also a design opportunity</a:t>
            </a:r>
          </a:p>
        </p:txBody>
      </p:sp>
    </p:spTree>
    <p:extLst>
      <p:ext uri="{BB962C8B-B14F-4D97-AF65-F5344CB8AC3E}">
        <p14:creationId xmlns:p14="http://schemas.microsoft.com/office/powerpoint/2010/main" val="731250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Ideas from Today</a:t>
            </a:r>
            <a:br>
              <a:rPr lang="en-US" dirty="0"/>
            </a:br>
            <a:r>
              <a:rPr lang="en-US" sz="3200" dirty="0"/>
              <a:t>or, Potentially Good Exam Questions</a:t>
            </a:r>
          </a:p>
        </p:txBody>
      </p:sp>
      <p:sp>
        <p:nvSpPr>
          <p:cNvPr id="3" name="Content Placeholder 2"/>
          <p:cNvSpPr>
            <a:spLocks noGrp="1"/>
          </p:cNvSpPr>
          <p:nvPr>
            <p:ph idx="1"/>
          </p:nvPr>
        </p:nvSpPr>
        <p:spPr>
          <a:xfrm>
            <a:off x="609600" y="1600200"/>
            <a:ext cx="8458200" cy="4525963"/>
          </a:xfrm>
        </p:spPr>
        <p:txBody>
          <a:bodyPr/>
          <a:lstStyle/>
          <a:p>
            <a:r>
              <a:rPr lang="en-US" dirty="0"/>
              <a:t>Three general design strategies for usable privacy and security</a:t>
            </a:r>
          </a:p>
          <a:p>
            <a:pPr lvl="1"/>
            <a:r>
              <a:rPr lang="en-US" dirty="0"/>
              <a:t>Make it invisible, offer better user interfaces, train</a:t>
            </a:r>
          </a:p>
          <a:p>
            <a:r>
              <a:rPr lang="en-US" dirty="0"/>
              <a:t>Learning science principles</a:t>
            </a:r>
          </a:p>
          <a:p>
            <a:r>
              <a:rPr lang="en-US" dirty="0"/>
              <a:t>C-HIP model of security warnings</a:t>
            </a:r>
          </a:p>
          <a:p>
            <a:pPr lvl="1"/>
            <a:r>
              <a:rPr lang="en-US" dirty="0"/>
              <a:t>See warning, understand, believe, motivated, act</a:t>
            </a:r>
          </a:p>
          <a:p>
            <a:r>
              <a:rPr lang="en-US" dirty="0"/>
              <a:t>Many security problems stem from mental models</a:t>
            </a:r>
          </a:p>
          <a:p>
            <a:pPr lvl="1"/>
            <a:r>
              <a:rPr lang="en-US" dirty="0"/>
              <a:t>Though really hard since it’s an area vs a single product</a:t>
            </a:r>
          </a:p>
          <a:p>
            <a:pPr lvl="1"/>
            <a:r>
              <a:rPr lang="en-US" dirty="0"/>
              <a:t>People build folk models regardless</a:t>
            </a:r>
          </a:p>
        </p:txBody>
      </p:sp>
    </p:spTree>
    <p:extLst>
      <p:ext uri="{BB962C8B-B14F-4D97-AF65-F5344CB8AC3E}">
        <p14:creationId xmlns:p14="http://schemas.microsoft.com/office/powerpoint/2010/main" val="107555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endParaRPr lang="en-US" dirty="0"/>
          </a:p>
        </p:txBody>
      </p:sp>
      <p:sp>
        <p:nvSpPr>
          <p:cNvPr id="6147" name="Rectangle 3"/>
          <p:cNvSpPr>
            <a:spLocks noGrp="1" noChangeArrowheads="1"/>
          </p:cNvSpPr>
          <p:nvPr>
            <p:ph type="body" idx="1"/>
          </p:nvPr>
        </p:nvSpPr>
        <p:spPr/>
        <p:txBody>
          <a:bodyPr/>
          <a:lstStyle/>
          <a:p>
            <a:pPr eaLnBrk="1" hangingPunct="1"/>
            <a:endParaRPr lang="en-US" dirty="0"/>
          </a:p>
        </p:txBody>
      </p:sp>
      <p:pic>
        <p:nvPicPr>
          <p:cNvPr id="2504708" name="Picture 4" descr="pop_0816_32covs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0"/>
            <a:ext cx="9164638" cy="1211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19443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nodeType="clickEffect">
                                  <p:stCondLst>
                                    <p:cond delay="0"/>
                                  </p:stCondLst>
                                  <p:childTnLst>
                                    <p:animMotion origin="layout" path="M -4.72222E-6 -3.33333E-6 L -4.72222E-6 -0.77222 " pathEditMode="relative" rAng="0" ptsTypes="AA">
                                      <p:cBhvr>
                                        <p:cTn id="6" dur="1000" fill="hold"/>
                                        <p:tgtEl>
                                          <p:spTgt spid="2504708"/>
                                        </p:tgtEl>
                                        <p:attrNameLst>
                                          <p:attrName>ppt_x</p:attrName>
                                          <p:attrName>ppt_y</p:attrName>
                                        </p:attrNameLst>
                                      </p:cBhvr>
                                      <p:rCtr x="0" y="-3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a:t>Phishing Increasing in Sophistication</a:t>
            </a:r>
            <a:endParaRPr lang="en-US" sz="2400" i="1" dirty="0"/>
          </a:p>
        </p:txBody>
      </p:sp>
      <p:sp>
        <p:nvSpPr>
          <p:cNvPr id="5123" name="Rectangle 3"/>
          <p:cNvSpPr>
            <a:spLocks noGrp="1" noChangeArrowheads="1"/>
          </p:cNvSpPr>
          <p:nvPr>
            <p:ph type="body" idx="1"/>
          </p:nvPr>
        </p:nvSpPr>
        <p:spPr>
          <a:xfrm>
            <a:off x="609600" y="1600200"/>
            <a:ext cx="8382000" cy="4525963"/>
          </a:xfrm>
        </p:spPr>
        <p:txBody>
          <a:bodyPr/>
          <a:lstStyle/>
          <a:p>
            <a:pPr eaLnBrk="1" hangingPunct="1"/>
            <a:r>
              <a:rPr lang="en-US" dirty="0"/>
              <a:t>Malware and phishing are combined now</a:t>
            </a:r>
          </a:p>
          <a:p>
            <a:pPr lvl="1" eaLnBrk="1" hangingPunct="1"/>
            <a:r>
              <a:rPr lang="en-US" dirty="0"/>
              <a:t>Malware attachments (Ex. custom PDF exploits)</a:t>
            </a:r>
          </a:p>
          <a:p>
            <a:pPr lvl="1" eaLnBrk="1" hangingPunct="1"/>
            <a:r>
              <a:rPr lang="en-US" dirty="0"/>
              <a:t>Links to web sites with malware (web browser exploits)</a:t>
            </a:r>
          </a:p>
          <a:p>
            <a:pPr lvl="1" eaLnBrk="1" hangingPunct="1"/>
            <a:r>
              <a:rPr lang="en-US" dirty="0"/>
              <a:t>Can install </a:t>
            </a:r>
            <a:r>
              <a:rPr lang="en-US" dirty="0" err="1"/>
              <a:t>keyloggers</a:t>
            </a:r>
            <a:r>
              <a:rPr lang="en-US" dirty="0"/>
              <a:t> or remote access software</a:t>
            </a:r>
          </a:p>
        </p:txBody>
      </p:sp>
    </p:spTree>
    <p:extLst>
      <p:ext uri="{BB962C8B-B14F-4D97-AF65-F5344CB8AC3E}">
        <p14:creationId xmlns:p14="http://schemas.microsoft.com/office/powerpoint/2010/main" val="996721358"/>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Favorites Bar Screenshot"/>
          <p:cNvPicPr>
            <a:picLocks noChangeAspect="1" noChangeArrowheads="1"/>
          </p:cNvPicPr>
          <p:nvPr/>
        </p:nvPicPr>
        <p:blipFill>
          <a:blip r:embed="rId2">
            <a:extLst>
              <a:ext uri="{28A0092B-C50C-407E-A947-70E740481C1C}">
                <a14:useLocalDpi xmlns:a14="http://schemas.microsoft.com/office/drawing/2010/main" val="0"/>
              </a:ext>
            </a:extLst>
          </a:blip>
          <a:srcRect l="7713" t="20357" r="8983" b="8888"/>
          <a:stretch>
            <a:fillRect/>
          </a:stretch>
        </p:blipFill>
        <p:spPr bwMode="auto">
          <a:xfrm>
            <a:off x="0" y="0"/>
            <a:ext cx="453548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3"/>
          <a:srcRect/>
          <a:stretch>
            <a:fillRect/>
          </a:stretch>
        </p:blipFill>
        <p:spPr bwMode="auto">
          <a:xfrm>
            <a:off x="6831013" y="3614738"/>
            <a:ext cx="2424112" cy="3243262"/>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988" name="Picture 4"/>
          <p:cNvPicPr>
            <a:picLocks noChangeAspect="1" noChangeArrowheads="1"/>
          </p:cNvPicPr>
          <p:nvPr/>
        </p:nvPicPr>
        <p:blipFill>
          <a:blip r:embed="rId4">
            <a:extLst>
              <a:ext uri="{28A0092B-C50C-407E-A947-70E740481C1C}">
                <a14:useLocalDpi xmlns:a14="http://schemas.microsoft.com/office/drawing/2010/main" val="0"/>
              </a:ext>
            </a:extLst>
          </a:blip>
          <a:srcRect b="2757"/>
          <a:stretch>
            <a:fillRect/>
          </a:stretch>
        </p:blipFill>
        <p:spPr bwMode="auto">
          <a:xfrm>
            <a:off x="4535488" y="0"/>
            <a:ext cx="4608512"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12"/>
          <p:cNvSpPr txBox="1">
            <a:spLocks noChangeArrowheads="1"/>
          </p:cNvSpPr>
          <p:nvPr/>
        </p:nvSpPr>
        <p:spPr bwMode="auto">
          <a:xfrm>
            <a:off x="2635250" y="2400300"/>
            <a:ext cx="1819275" cy="923925"/>
          </a:xfrm>
          <a:prstGeom prst="rect">
            <a:avLst/>
          </a:prstGeom>
          <a:solidFill>
            <a:srgbClr val="FFFF99"/>
          </a:solidFill>
          <a:ln w="127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294" tIns="45647" rIns="91294" bIns="45647">
            <a:spAutoFit/>
          </a:bodyPr>
          <a:lstStyle>
            <a:lvl1pPr defTabSz="912813" eaLnBrk="0" hangingPunct="0">
              <a:defRPr>
                <a:solidFill>
                  <a:schemeClr val="tx1"/>
                </a:solidFill>
                <a:latin typeface="Arial" pitchFamily="34" charset="0"/>
              </a:defRPr>
            </a:lvl1pPr>
            <a:lvl2pPr marL="742950" indent="-285750" defTabSz="912813" eaLnBrk="0" hangingPunct="0">
              <a:defRPr>
                <a:solidFill>
                  <a:schemeClr val="tx1"/>
                </a:solidFill>
                <a:latin typeface="Arial" pitchFamily="34" charset="0"/>
              </a:defRPr>
            </a:lvl2pPr>
            <a:lvl3pPr marL="1143000" indent="-228600" defTabSz="912813" eaLnBrk="0" hangingPunct="0">
              <a:defRPr>
                <a:solidFill>
                  <a:schemeClr val="tx1"/>
                </a:solidFill>
                <a:latin typeface="Arial" pitchFamily="34" charset="0"/>
              </a:defRPr>
            </a:lvl3pPr>
            <a:lvl4pPr marL="1600200" indent="-228600" defTabSz="912813" eaLnBrk="0" hangingPunct="0">
              <a:defRPr>
                <a:solidFill>
                  <a:schemeClr val="tx1"/>
                </a:solidFill>
                <a:latin typeface="Arial" pitchFamily="34" charset="0"/>
              </a:defRPr>
            </a:lvl4pPr>
            <a:lvl5pPr marL="2057400" indent="-228600" defTabSz="912813" eaLnBrk="0" hangingPunct="0">
              <a:defRPr>
                <a:solidFill>
                  <a:schemeClr val="tx1"/>
                </a:solidFill>
                <a:latin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defRPr>
            </a:lvl9pPr>
          </a:lstStyle>
          <a:p>
            <a:pPr algn="ctr" eaLnBrk="1" hangingPunct="1">
              <a:lnSpc>
                <a:spcPct val="90000"/>
              </a:lnSpc>
            </a:pPr>
            <a:r>
              <a:rPr lang="en-US" sz="2000" b="1">
                <a:latin typeface="Helvetica" pitchFamily="34" charset="0"/>
              </a:rPr>
              <a:t>Influenced</a:t>
            </a:r>
            <a:br>
              <a:rPr lang="en-US" sz="2000" b="1">
                <a:latin typeface="Helvetica" pitchFamily="34" charset="0"/>
              </a:rPr>
            </a:br>
            <a:r>
              <a:rPr lang="en-US" sz="2000" b="1">
                <a:latin typeface="Helvetica" pitchFamily="34" charset="0"/>
              </a:rPr>
              <a:t>MSIE</a:t>
            </a:r>
            <a:br>
              <a:rPr lang="en-US" sz="2000" b="1">
                <a:latin typeface="Helvetica" pitchFamily="34" charset="0"/>
              </a:rPr>
            </a:br>
            <a:r>
              <a:rPr lang="en-US" sz="2000" b="1">
                <a:latin typeface="Helvetica" pitchFamily="34" charset="0"/>
              </a:rPr>
              <a:t>Warnings</a:t>
            </a:r>
          </a:p>
        </p:txBody>
      </p:sp>
      <p:pic>
        <p:nvPicPr>
          <p:cNvPr id="13" name="Picture 2"/>
          <p:cNvPicPr>
            <a:picLocks noChangeAspect="1" noChangeArrowheads="1"/>
          </p:cNvPicPr>
          <p:nvPr/>
        </p:nvPicPr>
        <p:blipFill rotWithShape="1">
          <a:blip r:embed="rId5"/>
          <a:srcRect l="5670" t="12959" r="7241" b="8374"/>
          <a:stretch/>
        </p:blipFill>
        <p:spPr bwMode="auto">
          <a:xfrm>
            <a:off x="-285750" y="3817938"/>
            <a:ext cx="4876800" cy="3051175"/>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12"/>
          <p:cNvSpPr txBox="1">
            <a:spLocks noChangeArrowheads="1"/>
          </p:cNvSpPr>
          <p:nvPr/>
        </p:nvSpPr>
        <p:spPr bwMode="auto">
          <a:xfrm>
            <a:off x="2635250" y="5857875"/>
            <a:ext cx="1819275" cy="923925"/>
          </a:xfrm>
          <a:prstGeom prst="rect">
            <a:avLst/>
          </a:prstGeom>
          <a:solidFill>
            <a:srgbClr val="FFFF99"/>
          </a:solidFill>
          <a:ln w="127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294" tIns="45647" rIns="91294" bIns="45647">
            <a:spAutoFit/>
          </a:bodyPr>
          <a:lstStyle>
            <a:lvl1pPr defTabSz="912813" eaLnBrk="0" hangingPunct="0">
              <a:defRPr>
                <a:solidFill>
                  <a:schemeClr val="tx1"/>
                </a:solidFill>
                <a:latin typeface="Arial" pitchFamily="34" charset="0"/>
              </a:defRPr>
            </a:lvl1pPr>
            <a:lvl2pPr marL="742950" indent="-285750" defTabSz="912813" eaLnBrk="0" hangingPunct="0">
              <a:defRPr>
                <a:solidFill>
                  <a:schemeClr val="tx1"/>
                </a:solidFill>
                <a:latin typeface="Arial" pitchFamily="34" charset="0"/>
              </a:defRPr>
            </a:lvl2pPr>
            <a:lvl3pPr marL="1143000" indent="-228600" defTabSz="912813" eaLnBrk="0" hangingPunct="0">
              <a:defRPr>
                <a:solidFill>
                  <a:schemeClr val="tx1"/>
                </a:solidFill>
                <a:latin typeface="Arial" pitchFamily="34" charset="0"/>
              </a:defRPr>
            </a:lvl3pPr>
            <a:lvl4pPr marL="1600200" indent="-228600" defTabSz="912813" eaLnBrk="0" hangingPunct="0">
              <a:defRPr>
                <a:solidFill>
                  <a:schemeClr val="tx1"/>
                </a:solidFill>
                <a:latin typeface="Arial" pitchFamily="34" charset="0"/>
              </a:defRPr>
            </a:lvl4pPr>
            <a:lvl5pPr marL="2057400" indent="-228600" defTabSz="912813" eaLnBrk="0" hangingPunct="0">
              <a:defRPr>
                <a:solidFill>
                  <a:schemeClr val="tx1"/>
                </a:solidFill>
                <a:latin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defRPr>
            </a:lvl9pPr>
          </a:lstStyle>
          <a:p>
            <a:pPr algn="ctr" eaLnBrk="1" hangingPunct="1">
              <a:lnSpc>
                <a:spcPct val="90000"/>
              </a:lnSpc>
            </a:pPr>
            <a:r>
              <a:rPr lang="en-US" sz="2000" b="1">
                <a:latin typeface="Helvetica" pitchFamily="34" charset="0"/>
              </a:rPr>
              <a:t>Wombat</a:t>
            </a:r>
            <a:br>
              <a:rPr lang="en-US" sz="2000" b="1">
                <a:latin typeface="Helvetica" pitchFamily="34" charset="0"/>
              </a:rPr>
            </a:br>
            <a:r>
              <a:rPr lang="en-US" sz="2000" b="1">
                <a:latin typeface="Helvetica" pitchFamily="34" charset="0"/>
              </a:rPr>
              <a:t>Security</a:t>
            </a:r>
          </a:p>
          <a:p>
            <a:pPr algn="ctr" eaLnBrk="1" hangingPunct="1">
              <a:lnSpc>
                <a:spcPct val="90000"/>
              </a:lnSpc>
            </a:pPr>
            <a:r>
              <a:rPr lang="en-US" sz="2000" b="1">
                <a:latin typeface="Helvetica" pitchFamily="34" charset="0"/>
              </a:rPr>
              <a:t>Technologies</a:t>
            </a:r>
          </a:p>
        </p:txBody>
      </p:sp>
      <p:sp>
        <p:nvSpPr>
          <p:cNvPr id="17" name="Text Box 12"/>
          <p:cNvSpPr txBox="1">
            <a:spLocks noChangeArrowheads="1"/>
          </p:cNvSpPr>
          <p:nvPr/>
        </p:nvSpPr>
        <p:spPr bwMode="auto">
          <a:xfrm>
            <a:off x="7248525" y="5857875"/>
            <a:ext cx="1819275" cy="923925"/>
          </a:xfrm>
          <a:prstGeom prst="rect">
            <a:avLst/>
          </a:prstGeom>
          <a:solidFill>
            <a:srgbClr val="FFFF99"/>
          </a:solidFill>
          <a:ln w="127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294" tIns="45647" rIns="91294" bIns="45647">
            <a:spAutoFit/>
          </a:bodyPr>
          <a:lstStyle>
            <a:lvl1pPr defTabSz="912813" eaLnBrk="0" hangingPunct="0">
              <a:defRPr>
                <a:solidFill>
                  <a:schemeClr val="tx1"/>
                </a:solidFill>
                <a:latin typeface="Arial" pitchFamily="34" charset="0"/>
              </a:defRPr>
            </a:lvl1pPr>
            <a:lvl2pPr marL="742950" indent="-285750" defTabSz="912813" eaLnBrk="0" hangingPunct="0">
              <a:defRPr>
                <a:solidFill>
                  <a:schemeClr val="tx1"/>
                </a:solidFill>
                <a:latin typeface="Arial" pitchFamily="34" charset="0"/>
              </a:defRPr>
            </a:lvl2pPr>
            <a:lvl3pPr marL="1143000" indent="-228600" defTabSz="912813" eaLnBrk="0" hangingPunct="0">
              <a:defRPr>
                <a:solidFill>
                  <a:schemeClr val="tx1"/>
                </a:solidFill>
                <a:latin typeface="Arial" pitchFamily="34" charset="0"/>
              </a:defRPr>
            </a:lvl3pPr>
            <a:lvl4pPr marL="1600200" indent="-228600" defTabSz="912813" eaLnBrk="0" hangingPunct="0">
              <a:defRPr>
                <a:solidFill>
                  <a:schemeClr val="tx1"/>
                </a:solidFill>
                <a:latin typeface="Arial" pitchFamily="34" charset="0"/>
              </a:defRPr>
            </a:lvl4pPr>
            <a:lvl5pPr marL="2057400" indent="-228600" defTabSz="912813" eaLnBrk="0" hangingPunct="0">
              <a:defRPr>
                <a:solidFill>
                  <a:schemeClr val="tx1"/>
                </a:solidFill>
                <a:latin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defRPr>
            </a:lvl9pPr>
          </a:lstStyle>
          <a:p>
            <a:pPr algn="ctr" eaLnBrk="1" hangingPunct="1">
              <a:lnSpc>
                <a:spcPct val="90000"/>
              </a:lnSpc>
            </a:pPr>
            <a:r>
              <a:rPr lang="en-US" sz="2000" b="1">
                <a:latin typeface="Helvetica" pitchFamily="34" charset="0"/>
              </a:rPr>
              <a:t>SciAm</a:t>
            </a:r>
            <a:br>
              <a:rPr lang="en-US" sz="2000" b="1">
                <a:latin typeface="Helvetica" pitchFamily="34" charset="0"/>
              </a:rPr>
            </a:br>
            <a:r>
              <a:rPr lang="en-US" sz="2000" b="1">
                <a:latin typeface="Helvetica" pitchFamily="34" charset="0"/>
              </a:rPr>
              <a:t>&amp; </a:t>
            </a:r>
            <a:br>
              <a:rPr lang="en-US" sz="2000" b="1">
                <a:latin typeface="Helvetica" pitchFamily="34" charset="0"/>
              </a:rPr>
            </a:br>
            <a:r>
              <a:rPr lang="en-US" sz="2000" b="1">
                <a:latin typeface="Helvetica" pitchFamily="34" charset="0"/>
              </a:rPr>
              <a:t>CACM</a:t>
            </a:r>
          </a:p>
        </p:txBody>
      </p:sp>
      <p:sp>
        <p:nvSpPr>
          <p:cNvPr id="18" name="Text Box 12"/>
          <p:cNvSpPr txBox="1">
            <a:spLocks noChangeArrowheads="1"/>
          </p:cNvSpPr>
          <p:nvPr/>
        </p:nvSpPr>
        <p:spPr bwMode="auto">
          <a:xfrm>
            <a:off x="7248525" y="2400300"/>
            <a:ext cx="1819275" cy="923925"/>
          </a:xfrm>
          <a:prstGeom prst="rect">
            <a:avLst/>
          </a:prstGeom>
          <a:solidFill>
            <a:srgbClr val="FFFF99"/>
          </a:solidFill>
          <a:ln w="127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294" tIns="45647" rIns="91294" bIns="45647">
            <a:spAutoFit/>
          </a:bodyPr>
          <a:lstStyle>
            <a:lvl1pPr defTabSz="912813" eaLnBrk="0" hangingPunct="0">
              <a:defRPr>
                <a:solidFill>
                  <a:schemeClr val="tx1"/>
                </a:solidFill>
                <a:latin typeface="Arial" pitchFamily="34" charset="0"/>
              </a:defRPr>
            </a:lvl1pPr>
            <a:lvl2pPr marL="742950" indent="-285750" defTabSz="912813" eaLnBrk="0" hangingPunct="0">
              <a:defRPr>
                <a:solidFill>
                  <a:schemeClr val="tx1"/>
                </a:solidFill>
                <a:latin typeface="Arial" pitchFamily="34" charset="0"/>
              </a:defRPr>
            </a:lvl2pPr>
            <a:lvl3pPr marL="1143000" indent="-228600" defTabSz="912813" eaLnBrk="0" hangingPunct="0">
              <a:defRPr>
                <a:solidFill>
                  <a:schemeClr val="tx1"/>
                </a:solidFill>
                <a:latin typeface="Arial" pitchFamily="34" charset="0"/>
              </a:defRPr>
            </a:lvl3pPr>
            <a:lvl4pPr marL="1600200" indent="-228600" defTabSz="912813" eaLnBrk="0" hangingPunct="0">
              <a:defRPr>
                <a:solidFill>
                  <a:schemeClr val="tx1"/>
                </a:solidFill>
                <a:latin typeface="Arial" pitchFamily="34" charset="0"/>
              </a:defRPr>
            </a:lvl4pPr>
            <a:lvl5pPr marL="2057400" indent="-228600" defTabSz="912813" eaLnBrk="0" hangingPunct="0">
              <a:defRPr>
                <a:solidFill>
                  <a:schemeClr val="tx1"/>
                </a:solidFill>
                <a:latin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defRPr>
            </a:lvl9pPr>
          </a:lstStyle>
          <a:p>
            <a:pPr algn="ctr" eaLnBrk="1" hangingPunct="1">
              <a:lnSpc>
                <a:spcPct val="90000"/>
              </a:lnSpc>
            </a:pPr>
            <a:r>
              <a:rPr lang="en-US" sz="2000" b="1">
                <a:latin typeface="Helvetica" pitchFamily="34" charset="0"/>
              </a:rPr>
              <a:t>APWG</a:t>
            </a:r>
          </a:p>
          <a:p>
            <a:pPr algn="ctr" eaLnBrk="1" hangingPunct="1">
              <a:lnSpc>
                <a:spcPct val="90000"/>
              </a:lnSpc>
            </a:pPr>
            <a:r>
              <a:rPr lang="en-US" sz="2000" b="1">
                <a:latin typeface="Helvetica" pitchFamily="34" charset="0"/>
              </a:rPr>
              <a:t>Landing</a:t>
            </a:r>
            <a:br>
              <a:rPr lang="en-US" sz="2000" b="1">
                <a:latin typeface="Helvetica" pitchFamily="34" charset="0"/>
              </a:rPr>
            </a:br>
            <a:r>
              <a:rPr lang="en-US" sz="2000" b="1">
                <a:latin typeface="Helvetica" pitchFamily="34" charset="0"/>
              </a:rPr>
              <a:t>Page</a:t>
            </a:r>
          </a:p>
        </p:txBody>
      </p:sp>
      <p:pic>
        <p:nvPicPr>
          <p:cNvPr id="9" name="Picture 4" descr="can-phishing-be-foiled-sci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775" y="3429000"/>
            <a:ext cx="2308225" cy="3243263"/>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1026" name="Picture 2" descr="C:\Users\jasonh\Documents\Research\startup phish\bizcard-letterhead-logo\dimensional-logo-final.jpg"/>
          <p:cNvPicPr>
            <a:picLocks noChangeAspect="1" noChangeArrowheads="1"/>
          </p:cNvPicPr>
          <p:nvPr/>
        </p:nvPicPr>
        <p:blipFill rotWithShape="1">
          <a:blip r:embed="rId7"/>
          <a:srcRect t="22569" r="2642" b="12230"/>
          <a:stretch/>
        </p:blipFill>
        <p:spPr bwMode="auto">
          <a:xfrm>
            <a:off x="0" y="3508375"/>
            <a:ext cx="2517775" cy="75882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278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69988"/>
                                        </p:tgtEl>
                                        <p:attrNameLst>
                                          <p:attrName>style.visibility</p:attrName>
                                        </p:attrNameLst>
                                      </p:cBhvr>
                                      <p:to>
                                        <p:strVal val="visible"/>
                                      </p:to>
                                    </p:set>
                                    <p:animEffect transition="in" filter="fade">
                                      <p:cBhvr>
                                        <p:cTn id="14" dur="500"/>
                                        <p:tgtEl>
                                          <p:spTgt spid="16998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nodeType="afterGroup">
                            <p:stCondLst>
                              <p:cond delay="10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nodeType="afterGroup">
                            <p:stCondLst>
                              <p:cond delay="15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AB"/>
        </a:solidFill>
      </a:spPr>
      <a:bodyPr rtlCol="0" anchor="t" anchorCtr="0"/>
      <a:lstStyle>
        <a:defPPr>
          <a:defRPr dirty="0">
            <a:solidFill>
              <a:srgbClr val="FF0000"/>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64081</TotalTime>
  <Words>2544</Words>
  <Application>Microsoft Macintosh PowerPoint</Application>
  <PresentationFormat>On-screen Show (4:3)</PresentationFormat>
  <Paragraphs>405</Paragraphs>
  <Slides>68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Helvetica</vt:lpstr>
      <vt:lpstr>Verdana</vt:lpstr>
      <vt:lpstr>Office Theme</vt:lpstr>
      <vt:lpstr>Security and UX</vt:lpstr>
      <vt:lpstr>Unusable Privacy and Security</vt:lpstr>
      <vt:lpstr>Security Breaches Due to UX</vt:lpstr>
      <vt:lpstr>PowerPoint Presentation</vt:lpstr>
      <vt:lpstr>Today</vt:lpstr>
      <vt:lpstr>Everyday Privacy and Security Problem</vt:lpstr>
      <vt:lpstr>PowerPoint Presentation</vt:lpstr>
      <vt:lpstr>Phishing Increasing in Sophistication</vt:lpstr>
      <vt:lpstr>PowerPoint Presentation</vt:lpstr>
      <vt:lpstr>General Strategy for Usable Privacy and Security</vt:lpstr>
      <vt:lpstr>User Education is Challenging</vt:lpstr>
      <vt:lpstr>User Education is Challenging</vt:lpstr>
      <vt:lpstr>But Actually, Users Are Trainable</vt:lpstr>
      <vt:lpstr>How Do We Get People Trained?</vt:lpstr>
      <vt:lpstr>Learning Science</vt:lpstr>
      <vt:lpstr>PhishGuru Embedded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Rationale</vt:lpstr>
      <vt:lpstr>Evaluation of PhishGuru</vt:lpstr>
      <vt:lpstr>Study #4 at CMU</vt:lpstr>
      <vt:lpstr>Study Design</vt:lpstr>
      <vt:lpstr>Your Hypotheses</vt:lpstr>
      <vt:lpstr>Effect of PhishGuru Training</vt:lpstr>
      <vt:lpstr>Discussion of PhishGuru</vt:lpstr>
      <vt:lpstr>APWG Landing Page</vt:lpstr>
      <vt:lpstr>Anti-Phishing Phil</vt:lpstr>
      <vt:lpstr>PowerPoint Presentation</vt:lpstr>
      <vt:lpstr>PowerPoint Presentation</vt:lpstr>
      <vt:lpstr>PowerPoint Presentation</vt:lpstr>
      <vt:lpstr>PowerPoint Presentation</vt:lpstr>
      <vt:lpstr>PowerPoint Presentation</vt:lpstr>
      <vt:lpstr>PowerPoint Presentation</vt:lpstr>
      <vt:lpstr>Design Rationale</vt:lpstr>
      <vt:lpstr>Evaluation of Anti-Phishing Phil</vt:lpstr>
      <vt:lpstr>Evaluation of Anti-Phishing Phil</vt:lpstr>
      <vt:lpstr>Anti-Phishing Phil: Study 2</vt:lpstr>
      <vt:lpstr>Anti-Phishing Phil: Study 2</vt:lpstr>
      <vt:lpstr>Short Video Break</vt:lpstr>
      <vt:lpstr>Stepping Back</vt:lpstr>
      <vt:lpstr>Why are GUIs for Security Hard?</vt:lpstr>
      <vt:lpstr>PowerPoint Presentation</vt:lpstr>
      <vt:lpstr>Screenshots</vt:lpstr>
      <vt:lpstr>Screenshots</vt:lpstr>
      <vt:lpstr>Screenshots</vt:lpstr>
      <vt:lpstr>How Effective are these Warnings?</vt:lpstr>
      <vt:lpstr>How Effective are these Warnings?</vt:lpstr>
      <vt:lpstr>How Effective are these Warnings?</vt:lpstr>
      <vt:lpstr>Discussion of Phish Warnings</vt:lpstr>
      <vt:lpstr>Screenshots</vt:lpstr>
      <vt:lpstr>Discussion of Phish Warnings</vt:lpstr>
      <vt:lpstr>Screenshots</vt:lpstr>
      <vt:lpstr>A Science of  Warnings (C-HIP)</vt:lpstr>
      <vt:lpstr>Internet Explorer 8 Re-design</vt:lpstr>
      <vt:lpstr>Mental Models</vt:lpstr>
      <vt:lpstr>Your Security Advice</vt:lpstr>
      <vt:lpstr>PowerPoint Presentation</vt:lpstr>
      <vt:lpstr>Fostering Good Mental Models for Security is Hard</vt:lpstr>
      <vt:lpstr>Folk Models</vt:lpstr>
      <vt:lpstr>Folk Models</vt:lpstr>
      <vt:lpstr>Discussion of Folk Models</vt:lpstr>
      <vt:lpstr>Key Ideas from Today or, Potentially Good Exam Questions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Human Interaction: Mobility, Privacy, Security</dc:title>
  <dc:creator>Jason Hong</dc:creator>
  <cp:lastModifiedBy>Jen Mankoff</cp:lastModifiedBy>
  <cp:revision>1323</cp:revision>
  <cp:lastPrinted>2016-08-30T12:58:42Z</cp:lastPrinted>
  <dcterms:created xsi:type="dcterms:W3CDTF">2009-08-12T18:33:59Z</dcterms:created>
  <dcterms:modified xsi:type="dcterms:W3CDTF">2019-05-22T14:00:52Z</dcterms:modified>
</cp:coreProperties>
</file>